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media/image5.webp" ContentType="image/webp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  <p:sldId id="292" r:id="rId11"/>
    <p:sldId id="263" r:id="rId12"/>
    <p:sldId id="264" r:id="rId13"/>
    <p:sldId id="265" r:id="rId14"/>
    <p:sldId id="281" r:id="rId15"/>
    <p:sldId id="282" r:id="rId16"/>
    <p:sldId id="283" r:id="rId17"/>
    <p:sldId id="284" r:id="rId18"/>
    <p:sldId id="285" r:id="rId19"/>
    <p:sldId id="287" r:id="rId20"/>
    <p:sldId id="288" r:id="rId21"/>
    <p:sldId id="290" r:id="rId22"/>
    <p:sldId id="289" r:id="rId23"/>
    <p:sldId id="267" r:id="rId24"/>
    <p:sldId id="293" r:id="rId25"/>
    <p:sldId id="294" r:id="rId26"/>
    <p:sldId id="295" r:id="rId27"/>
    <p:sldId id="270" r:id="rId28"/>
    <p:sldId id="271" r:id="rId29"/>
    <p:sldId id="272" r:id="rId30"/>
    <p:sldId id="273" r:id="rId31"/>
    <p:sldId id="274" r:id="rId32"/>
    <p:sldId id="275" r:id="rId33"/>
    <p:sldId id="278" r:id="rId34"/>
  </p:sldIdLst>
  <p:sldSz cx="12192000" cy="6858000"/>
  <p:notesSz cx="6858000" cy="12192000"/>
  <p:embeddedFontLst>
    <p:embeddedFont>
      <p:font typeface="Calibri" panose="020F0502020204030204" charset="0"/>
      <p:regular r:id="rId38"/>
      <p:bold r:id="rId39"/>
      <p:italic r:id="rId40"/>
      <p:boldItalic r:id="rId41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1" Type="http://schemas.openxmlformats.org/officeDocument/2006/relationships/font" Target="fonts/font4.fntdata"/><Relationship Id="rId40" Type="http://schemas.openxmlformats.org/officeDocument/2006/relationships/font" Target="fonts/font3.fntdata"/><Relationship Id="rId4" Type="http://schemas.openxmlformats.org/officeDocument/2006/relationships/notesMaster" Target="notesMasters/notesMaster1.xml"/><Relationship Id="rId39" Type="http://schemas.openxmlformats.org/officeDocument/2006/relationships/font" Target="fonts/font2.fntdata"/><Relationship Id="rId38" Type="http://schemas.openxmlformats.org/officeDocument/2006/relationships/font" Target="fonts/font1.fntdata"/><Relationship Id="rId37" Type="http://schemas.openxmlformats.org/officeDocument/2006/relationships/tableStyles" Target="tableStyles.xml"/><Relationship Id="rId36" Type="http://schemas.openxmlformats.org/officeDocument/2006/relationships/viewProps" Target="viewProps.xml"/><Relationship Id="rId35" Type="http://schemas.openxmlformats.org/officeDocument/2006/relationships/presProps" Target="presProps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>
                <a:latin typeface="+mn-lt"/>
                <a:ea typeface="+mn-ea"/>
                <a:cs typeface="+mn-cs"/>
              </a:rPr>
            </a:fld>
            <a:endParaRPr lang="en-US"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>
                <a:latin typeface="+mn-lt"/>
                <a:ea typeface="+mn-ea"/>
                <a:cs typeface="+mn-cs"/>
              </a:rPr>
            </a:fld>
            <a:endParaRPr lang="en-US"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>
                <a:latin typeface="+mn-lt"/>
                <a:ea typeface="+mn-ea"/>
                <a:cs typeface="+mn-cs"/>
              </a:rPr>
            </a:fld>
            <a:endParaRPr lang="en-US"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>
                <a:latin typeface="+mn-lt"/>
                <a:ea typeface="+mn-ea"/>
                <a:cs typeface="+mn-cs"/>
              </a:rPr>
            </a:fld>
            <a:endParaRPr lang="en-US"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>
                <a:latin typeface="+mn-lt"/>
                <a:ea typeface="+mn-ea"/>
                <a:cs typeface="+mn-cs"/>
              </a:rPr>
            </a:fld>
            <a:endParaRPr lang="en-US"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>
                <a:latin typeface="+mn-lt"/>
                <a:ea typeface="+mn-ea"/>
                <a:cs typeface="+mn-cs"/>
              </a:rPr>
            </a:fld>
            <a:endParaRPr lang="en-US"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>
                <a:latin typeface="+mn-lt"/>
                <a:ea typeface="+mn-ea"/>
                <a:cs typeface="+mn-cs"/>
              </a:rPr>
            </a:fld>
            <a:endParaRPr lang="en-US"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>
                <a:latin typeface="+mn-lt"/>
                <a:ea typeface="+mn-ea"/>
                <a:cs typeface="+mn-cs"/>
              </a:rPr>
            </a:fld>
            <a:endParaRPr lang="en-US"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>
                <a:latin typeface="+mn-lt"/>
                <a:ea typeface="+mn-ea"/>
                <a:cs typeface="+mn-cs"/>
              </a:rPr>
            </a:fld>
            <a:endParaRPr lang="en-US"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>
                <a:latin typeface="+mn-lt"/>
                <a:ea typeface="+mn-ea"/>
                <a:cs typeface="+mn-cs"/>
              </a:rPr>
            </a:fld>
            <a:endParaRPr lang="en-US"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>
                <a:latin typeface="+mn-lt"/>
                <a:ea typeface="+mn-ea"/>
                <a:cs typeface="+mn-cs"/>
              </a:rPr>
            </a:fld>
            <a:endParaRPr lang="en-US"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>
                <a:latin typeface="+mn-lt"/>
                <a:ea typeface="+mn-ea"/>
                <a:cs typeface="+mn-cs"/>
              </a:rPr>
            </a:fld>
            <a:endParaRPr lang="en-US"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>
                <a:latin typeface="+mn-lt"/>
                <a:ea typeface="+mn-ea"/>
                <a:cs typeface="+mn-cs"/>
              </a:rPr>
            </a:fld>
            <a:endParaRPr lang="en-US"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>
                <a:latin typeface="+mn-lt"/>
                <a:ea typeface="+mn-ea"/>
                <a:cs typeface="+mn-cs"/>
              </a:rPr>
            </a:fld>
            <a:endParaRPr lang="en-US"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>
                <a:latin typeface="+mn-lt"/>
                <a:ea typeface="+mn-ea"/>
                <a:cs typeface="+mn-cs"/>
              </a:rPr>
            </a:fld>
            <a:endParaRPr lang="en-US"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>
                <a:latin typeface="+mn-lt"/>
                <a:ea typeface="+mn-ea"/>
                <a:cs typeface="+mn-cs"/>
              </a:rPr>
            </a:fld>
            <a:endParaRPr lang="en-US"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>
                <a:latin typeface="+mn-lt"/>
                <a:ea typeface="+mn-ea"/>
                <a:cs typeface="+mn-cs"/>
              </a:rPr>
            </a:fld>
            <a:endParaRPr lang="en-US"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>
                <a:latin typeface="+mn-lt"/>
                <a:ea typeface="+mn-ea"/>
                <a:cs typeface="+mn-cs"/>
              </a:rPr>
            </a:fld>
            <a:endParaRPr lang="en-US"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>
                <a:latin typeface="+mn-lt"/>
                <a:ea typeface="+mn-ea"/>
                <a:cs typeface="+mn-cs"/>
              </a:rPr>
            </a:fld>
            <a:endParaRPr lang="en-US"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>
                <a:latin typeface="+mn-lt"/>
                <a:ea typeface="+mn-ea"/>
                <a:cs typeface="+mn-cs"/>
              </a:rPr>
            </a:fld>
            <a:endParaRPr lang="en-US"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>
                <a:latin typeface="+mn-lt"/>
                <a:ea typeface="+mn-ea"/>
                <a:cs typeface="+mn-cs"/>
              </a:rPr>
            </a:fld>
            <a:endParaRPr lang="en-US"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>
                <a:latin typeface="+mn-lt"/>
                <a:ea typeface="+mn-ea"/>
                <a:cs typeface="+mn-cs"/>
              </a:rPr>
            </a:fld>
            <a:endParaRPr lang="en-US"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>
                <a:latin typeface="+mn-lt"/>
                <a:ea typeface="+mn-ea"/>
                <a:cs typeface="+mn-cs"/>
              </a:rPr>
            </a:fld>
            <a:endParaRPr lang="en-US"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>
                <a:latin typeface="+mn-lt"/>
                <a:ea typeface="+mn-ea"/>
                <a:cs typeface="+mn-cs"/>
              </a:rPr>
            </a:fld>
            <a:endParaRPr lang="en-US"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>
                <a:latin typeface="+mn-lt"/>
                <a:ea typeface="+mn-ea"/>
                <a:cs typeface="+mn-cs"/>
              </a:rPr>
            </a:fld>
            <a:endParaRPr lang="en-US"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>
                <a:latin typeface="+mn-lt"/>
                <a:ea typeface="+mn-ea"/>
                <a:cs typeface="+mn-cs"/>
              </a:rPr>
            </a:fld>
            <a:endParaRPr lang="en-US"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>
                <a:latin typeface="+mn-lt"/>
                <a:ea typeface="+mn-ea"/>
                <a:cs typeface="+mn-cs"/>
              </a:rPr>
            </a:fld>
            <a:endParaRPr lang="en-US"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1.png"/><Relationship Id="rId1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2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3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7.png"/><Relationship Id="rId1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8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0.png"/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1.png"/><Relationship Id="rId1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3.png"/><Relationship Id="rId1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6.png"/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9.png"/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2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image" Target="../media/image50.jpeg"/></Relationships>
</file>

<file path=ppt/slides/_rels/slide2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3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59.png"/><Relationship Id="rId3" Type="http://schemas.openxmlformats.org/officeDocument/2006/relationships/image" Target="../media/image58.png"/><Relationship Id="rId2" Type="http://schemas.openxmlformats.org/officeDocument/2006/relationships/image" Target="../media/image57.jpeg"/><Relationship Id="rId1" Type="http://schemas.openxmlformats.org/officeDocument/2006/relationships/image" Target="../media/image56.png"/></Relationships>
</file>

<file path=ppt/slides/_rels/slide2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4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63.png"/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image" Target="../media/image6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7.png"/><Relationship Id="rId8" Type="http://schemas.openxmlformats.org/officeDocument/2006/relationships/image" Target="../media/image6.png"/><Relationship Id="rId7" Type="http://schemas.openxmlformats.org/officeDocument/2006/relationships/image" Target="../media/image5.webp"/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1" Type="http://schemas.openxmlformats.org/officeDocument/2006/relationships/notesSlide" Target="../notesSlides/notesSlide4.xml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11.xml"/><Relationship Id="rId8" Type="http://schemas.openxmlformats.org/officeDocument/2006/relationships/tags" Target="../tags/tag10.xml"/><Relationship Id="rId7" Type="http://schemas.openxmlformats.org/officeDocument/2006/relationships/tags" Target="../tags/tag9.xml"/><Relationship Id="rId6" Type="http://schemas.openxmlformats.org/officeDocument/2006/relationships/tags" Target="../tags/tag8.xml"/><Relationship Id="rId5" Type="http://schemas.openxmlformats.org/officeDocument/2006/relationships/tags" Target="../tags/tag7.xml"/><Relationship Id="rId4" Type="http://schemas.openxmlformats.org/officeDocument/2006/relationships/tags" Target="../tags/tag6.xml"/><Relationship Id="rId3" Type="http://schemas.openxmlformats.org/officeDocument/2006/relationships/image" Target="../media/image9.png"/><Relationship Id="rId20" Type="http://schemas.openxmlformats.org/officeDocument/2006/relationships/notesSlide" Target="../notesSlides/notesSlide5.xml"/><Relationship Id="rId2" Type="http://schemas.openxmlformats.org/officeDocument/2006/relationships/image" Target="../media/image8.jpeg"/><Relationship Id="rId19" Type="http://schemas.openxmlformats.org/officeDocument/2006/relationships/slideLayout" Target="../slideLayouts/slideLayout1.xml"/><Relationship Id="rId18" Type="http://schemas.openxmlformats.org/officeDocument/2006/relationships/image" Target="../media/image12.png"/><Relationship Id="rId17" Type="http://schemas.openxmlformats.org/officeDocument/2006/relationships/image" Target="../media/image11.png"/><Relationship Id="rId16" Type="http://schemas.openxmlformats.org/officeDocument/2006/relationships/image" Target="../media/image10.png"/><Relationship Id="rId15" Type="http://schemas.openxmlformats.org/officeDocument/2006/relationships/tags" Target="../tags/tag17.xml"/><Relationship Id="rId14" Type="http://schemas.openxmlformats.org/officeDocument/2006/relationships/tags" Target="../tags/tag16.xml"/><Relationship Id="rId13" Type="http://schemas.openxmlformats.org/officeDocument/2006/relationships/tags" Target="../tags/tag15.xml"/><Relationship Id="rId12" Type="http://schemas.openxmlformats.org/officeDocument/2006/relationships/tags" Target="../tags/tag14.xml"/><Relationship Id="rId11" Type="http://schemas.openxmlformats.org/officeDocument/2006/relationships/tags" Target="../tags/tag13.xml"/><Relationship Id="rId10" Type="http://schemas.openxmlformats.org/officeDocument/2006/relationships/tags" Target="../tags/tag12.xml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4-16:31:07-d2sksiu1bb2p4onbqi50.png"/>
          <p:cNvPicPr>
            <a:picLocks noChangeAspect="1"/>
          </p:cNvPicPr>
          <p:nvPr/>
        </p:nvPicPr>
        <p:blipFill>
          <a:blip r:embed="rId1"/>
          <a:srcRect l="3" r="3"/>
          <a:stretch>
            <a:fillRect/>
          </a:stretch>
        </p:blipFill>
        <p:spPr>
          <a:xfrm>
            <a:off x="-15875" y="-4445"/>
            <a:ext cx="12233910" cy="685990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604010" y="2454910"/>
            <a:ext cx="8875395" cy="18148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zh-CN" altLang="en-US" sz="48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虚拟田园的情感联结与关系网络</a:t>
            </a:r>
            <a:endParaRPr lang="zh-CN" altLang="en-US" sz="4800" dirty="0">
              <a:solidFill>
                <a:schemeClr val="accent2">
                  <a:lumMod val="50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algn="ctr">
              <a:lnSpc>
                <a:spcPct val="100000"/>
              </a:lnSpc>
            </a:pPr>
            <a:r>
              <a:rPr lang="en-US" altLang="zh-CN" sz="3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——</a:t>
            </a:r>
            <a:r>
              <a:rPr lang="zh-CN" altLang="en-US" sz="3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基于</a:t>
            </a:r>
            <a:r>
              <a:rPr lang="en-US" altLang="zh-CN" sz="3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&lt;</a:t>
            </a:r>
            <a:r>
              <a:rPr lang="zh-CN" altLang="en-US" sz="3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星露谷物语</a:t>
            </a:r>
            <a:r>
              <a:rPr lang="en-US" altLang="zh-CN" sz="3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&gt;</a:t>
            </a:r>
            <a:r>
              <a:rPr lang="zh-CN" altLang="en-US" sz="3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玩家评论</a:t>
            </a:r>
            <a:endParaRPr lang="zh-CN" altLang="en-US" sz="3200" dirty="0">
              <a:solidFill>
                <a:schemeClr val="bg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algn="ctr">
              <a:lnSpc>
                <a:spcPct val="100000"/>
              </a:lnSpc>
            </a:pPr>
            <a:r>
              <a:rPr lang="zh-CN" altLang="en-US" sz="3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与游戏文本的多维度分析</a:t>
            </a:r>
            <a:endParaRPr lang="zh-CN" altLang="en-US" sz="3200" dirty="0">
              <a:solidFill>
                <a:schemeClr val="bg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3964940" y="4603115"/>
            <a:ext cx="4261485" cy="502920"/>
          </a:xfrm>
          <a:prstGeom prst="roundRect">
            <a:avLst>
              <a:gd name="adj" fmla="val 50000"/>
            </a:avLst>
          </a:prstGeom>
          <a:solidFill>
            <a:srgbClr val="000000">
              <a:alpha val="0"/>
            </a:srgbClr>
          </a:solidFill>
          <a:ln w="19050">
            <a:solidFill>
              <a:srgbClr val="FFFFFF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4926958" y="4684395"/>
            <a:ext cx="2337402" cy="50292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>
              <a:latin typeface="+mn-lt"/>
              <a:ea typeface="+mn-ea"/>
              <a:cs typeface="+mn-cs"/>
            </a:endParaRPr>
          </a:p>
        </p:txBody>
      </p:sp>
      <p:sp>
        <p:nvSpPr>
          <p:cNvPr id="6" name="Text 3"/>
          <p:cNvSpPr/>
          <p:nvPr/>
        </p:nvSpPr>
        <p:spPr>
          <a:xfrm>
            <a:off x="3860800" y="4665345"/>
            <a:ext cx="4279265" cy="72199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noAutofit/>
          </a:bodyPr>
          <a:lstStyle/>
          <a:p>
            <a:pPr algn="ctr">
              <a:lnSpc>
                <a:spcPct val="100000"/>
              </a:lnSpc>
            </a:pPr>
            <a:r>
              <a:rPr lang="zh-CN" altLang="en-US" sz="20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小组成员：马语倩</a:t>
            </a:r>
            <a:r>
              <a:rPr lang="en-US" altLang="zh-CN" sz="20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zh-CN" altLang="en-US" sz="20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刘紫琪</a:t>
            </a:r>
            <a:r>
              <a:rPr lang="en-US" altLang="zh-CN" sz="20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zh-CN" altLang="en-US" sz="20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陈南竹</a:t>
            </a:r>
            <a:endParaRPr lang="zh-CN" altLang="en-US" sz="2000" dirty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" name="Shape 4"/>
          <p:cNvSpPr/>
          <p:nvPr/>
        </p:nvSpPr>
        <p:spPr>
          <a:xfrm>
            <a:off x="4926958" y="5387340"/>
            <a:ext cx="2337402" cy="502920"/>
          </a:xfrm>
          <a:prstGeom prst="roundRect">
            <a:avLst>
              <a:gd name="adj" fmla="val 50000"/>
            </a:avLst>
          </a:prstGeom>
          <a:solidFill>
            <a:srgbClr val="000000">
              <a:alpha val="0"/>
            </a:srgbClr>
          </a:solidFill>
          <a:ln w="19050">
            <a:solidFill>
              <a:srgbClr val="FFFFFF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926958" y="5387340"/>
            <a:ext cx="2337402" cy="50292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>
              <a:latin typeface="+mn-lt"/>
              <a:ea typeface="+mn-ea"/>
              <a:cs typeface="+mn-cs"/>
            </a:endParaRPr>
          </a:p>
        </p:txBody>
      </p:sp>
      <p:sp>
        <p:nvSpPr>
          <p:cNvPr id="9" name="Text 6"/>
          <p:cNvSpPr/>
          <p:nvPr/>
        </p:nvSpPr>
        <p:spPr>
          <a:xfrm>
            <a:off x="4889500" y="5439410"/>
            <a:ext cx="2413000" cy="39878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2025/12/15</a:t>
            </a:r>
            <a:endParaRPr lang="en-US" sz="1600" dirty="0"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4-16:31:08-d2sksj61bb2p4onbqi6g.png"/>
          <p:cNvPicPr>
            <a:picLocks noChangeAspect="1"/>
          </p:cNvPicPr>
          <p:nvPr/>
        </p:nvPicPr>
        <p:blipFill>
          <a:blip r:embed="rId1"/>
          <a:srcRect l="5" r="5"/>
          <a:stretch>
            <a:fillRect/>
          </a:stretch>
        </p:blipFill>
        <p:spPr>
          <a:xfrm>
            <a:off x="-9525" y="-22225"/>
            <a:ext cx="12214860" cy="691007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5172075" y="1997710"/>
            <a:ext cx="988695" cy="760730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4" name="Text 1"/>
          <p:cNvSpPr/>
          <p:nvPr/>
        </p:nvSpPr>
        <p:spPr>
          <a:xfrm>
            <a:off x="5172075" y="1997710"/>
            <a:ext cx="988695" cy="76073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>
              <a:latin typeface="+mn-lt"/>
              <a:ea typeface="+mn-ea"/>
              <a:cs typeface="+mn-cs"/>
            </a:endParaRPr>
          </a:p>
        </p:txBody>
      </p:sp>
      <p:sp>
        <p:nvSpPr>
          <p:cNvPr id="5" name="Text 2"/>
          <p:cNvSpPr/>
          <p:nvPr/>
        </p:nvSpPr>
        <p:spPr>
          <a:xfrm>
            <a:off x="5092065" y="2949575"/>
            <a:ext cx="6986905" cy="1015365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4400" b="1" dirty="0">
                <a:solidFill>
                  <a:srgbClr val="212931"/>
                </a:solidFill>
                <a:latin typeface="+mn-lt"/>
                <a:ea typeface="+mn-ea"/>
                <a:cs typeface="+mn-cs"/>
              </a:rPr>
              <a:t>游戏内部知识图谱</a:t>
            </a:r>
            <a:endParaRPr lang="en-US" sz="1600" dirty="0">
              <a:latin typeface="+mn-lt"/>
              <a:ea typeface="+mn-ea"/>
              <a:cs typeface="+mn-cs"/>
            </a:endParaRPr>
          </a:p>
        </p:txBody>
      </p:sp>
      <p:sp>
        <p:nvSpPr>
          <p:cNvPr id="6" name="Text 3"/>
          <p:cNvSpPr/>
          <p:nvPr/>
        </p:nvSpPr>
        <p:spPr>
          <a:xfrm>
            <a:off x="254000" y="2086610"/>
            <a:ext cx="3128010" cy="862965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16600" b="1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03</a:t>
            </a:r>
            <a:endParaRPr lang="en-US" sz="1600" dirty="0"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 rot="8100000" flipH="1" flipV="1">
            <a:off x="457835" y="315595"/>
            <a:ext cx="525780" cy="525780"/>
          </a:xfrm>
          <a:prstGeom prst="ellipse">
            <a:avLst/>
          </a:prstGeom>
          <a:gradFill flip="none" rotWithShape="1">
            <a:gsLst>
              <a:gs pos="0">
                <a:srgbClr val="D3BDA6">
                  <a:alpha val="0"/>
                </a:srgbClr>
              </a:gs>
              <a:gs pos="100000">
                <a:srgbClr val="B48E67">
                  <a:alpha val="67000"/>
                </a:srgbClr>
              </a:gs>
            </a:gsLst>
            <a:lin ang="16200000" scaled="1"/>
          </a:gradFill>
        </p:spPr>
      </p:sp>
      <p:sp>
        <p:nvSpPr>
          <p:cNvPr id="3" name="Text 1"/>
          <p:cNvSpPr/>
          <p:nvPr/>
        </p:nvSpPr>
        <p:spPr>
          <a:xfrm rot="8100000">
            <a:off x="457835" y="315595"/>
            <a:ext cx="525780" cy="52578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>
              <a:latin typeface="+mn-lt"/>
              <a:ea typeface="+mn-ea"/>
              <a:cs typeface="+mn-cs"/>
            </a:endParaRPr>
          </a:p>
        </p:txBody>
      </p:sp>
      <p:pic>
        <p:nvPicPr>
          <p:cNvPr id="4" name="Image 0" descr="https://kimi-img.moonshot.cn/pub/slides/slides_tmpl/image/25-09-04-16:31:14-d2skskm1bb2p4onbqik0.png"/>
          <p:cNvPicPr>
            <a:picLocks noChangeAspect="1"/>
          </p:cNvPicPr>
          <p:nvPr/>
        </p:nvPicPr>
        <p:blipFill>
          <a:blip r:embed="rId1"/>
          <a:srcRect l="3" r="3"/>
          <a:stretch>
            <a:fillRect/>
          </a:stretch>
        </p:blipFill>
        <p:spPr>
          <a:xfrm>
            <a:off x="-20955" y="-12065"/>
            <a:ext cx="12203430" cy="689737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67385" y="524510"/>
            <a:ext cx="7973582" cy="5419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zh-CN" altLang="en-US" sz="3200" b="1" dirty="0">
                <a:solidFill>
                  <a:srgbClr val="2B2F36"/>
                </a:solidFill>
                <a:latin typeface="+mn-lt"/>
                <a:ea typeface="+mn-ea"/>
                <a:cs typeface="+mn-cs"/>
              </a:rPr>
              <a:t>定义图谱本体——搭建游戏的“元数据模型”</a:t>
            </a:r>
            <a:endParaRPr lang="en-US" sz="3200" dirty="0">
              <a:latin typeface="+mn-lt"/>
              <a:ea typeface="+mn-ea"/>
              <a:cs typeface="+mn-cs"/>
            </a:endParaRPr>
          </a:p>
        </p:txBody>
      </p:sp>
      <p:pic>
        <p:nvPicPr>
          <p:cNvPr id="15" name="图片 14" descr="post_object_image_298346419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5401" y="1066497"/>
            <a:ext cx="3684114" cy="5708701"/>
          </a:xfrm>
          <a:prstGeom prst="rect">
            <a:avLst/>
          </a:prstGeom>
        </p:spPr>
      </p:pic>
      <p:sp>
        <p:nvSpPr>
          <p:cNvPr id="16" name="文本框 15"/>
          <p:cNvSpPr txBox="1"/>
          <p:nvPr userDrawn="1"/>
        </p:nvSpPr>
        <p:spPr>
          <a:xfrm>
            <a:off x="5325569" y="1066497"/>
            <a:ext cx="6341110" cy="5262245"/>
          </a:xfrm>
          <a:prstGeom prst="rect">
            <a:avLst/>
          </a:prstGeom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zh-CN" altLang="en-US" sz="1400">
                <a:latin typeface="+mn-lt"/>
                <a:ea typeface="+mn-ea"/>
                <a:cs typeface="+mn-cs"/>
              </a:rPr>
              <a:t>此模型揭示了《星露谷物语》游戏设计的几个</a:t>
            </a:r>
            <a:r>
              <a:rPr lang="zh-CN" altLang="en-US" sz="140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核心结构性特征</a:t>
            </a:r>
            <a:r>
              <a:rPr lang="zh-CN" altLang="en-US" sz="1400">
                <a:latin typeface="+mn-lt"/>
                <a:ea typeface="+mn-ea"/>
                <a:cs typeface="+mn-cs"/>
              </a:rPr>
              <a:t>：</a:t>
            </a:r>
            <a:endParaRPr lang="zh-CN" altLang="en-US" sz="1400">
              <a:latin typeface="+mn-lt"/>
              <a:ea typeface="+mn-ea"/>
              <a:cs typeface="+mn-cs"/>
            </a:endParaRPr>
          </a:p>
          <a:p>
            <a:pPr>
              <a:lnSpc>
                <a:spcPct val="150000"/>
              </a:lnSpc>
            </a:pPr>
            <a:r>
              <a:rPr lang="en-US" altLang="zh-CN" sz="1400">
                <a:latin typeface="+mn-lt"/>
                <a:ea typeface="+mn-ea"/>
                <a:cs typeface="+mn-cs"/>
              </a:rPr>
              <a:t>1.</a:t>
            </a:r>
            <a:r>
              <a:rPr lang="zh-CN" altLang="en-US" sz="1400">
                <a:highlight>
                  <a:srgbClr val="FFFF00"/>
                </a:highlight>
                <a:latin typeface="+mn-lt"/>
                <a:ea typeface="+mn-ea"/>
                <a:cs typeface="+mn-cs"/>
              </a:rPr>
              <a:t>玩家驱动的循环经济</a:t>
            </a:r>
            <a:r>
              <a:rPr lang="zh-CN" altLang="en-US" sz="1400">
                <a:latin typeface="+mn-lt"/>
                <a:ea typeface="+mn-ea"/>
                <a:cs typeface="+mn-cs"/>
              </a:rPr>
              <a:t>：玩家通过种植和探索获得基础资源，通过加工提升资源价值，最终通过完成任务或直接出售将价值转化为金钱，金钱又可用于扩大再生产（购买种子、升级工具）。这个循环是游戏动力的主要来源。</a:t>
            </a:r>
            <a:endParaRPr lang="zh-CN" altLang="en-US" sz="1400">
              <a:latin typeface="+mn-lt"/>
              <a:ea typeface="+mn-ea"/>
              <a:cs typeface="+mn-cs"/>
            </a:endParaRPr>
          </a:p>
          <a:p>
            <a:pPr>
              <a:lnSpc>
                <a:spcPct val="150000"/>
              </a:lnSpc>
            </a:pPr>
            <a:r>
              <a:rPr lang="en-US" altLang="zh-CN" sz="1400">
                <a:latin typeface="+mn-lt"/>
                <a:ea typeface="+mn-ea"/>
                <a:cs typeface="+mn-cs"/>
              </a:rPr>
              <a:t>2.</a:t>
            </a:r>
            <a:r>
              <a:rPr lang="zh-CN" altLang="en-US" sz="1400">
                <a:highlight>
                  <a:srgbClr val="FFFF00"/>
                </a:highlight>
                <a:latin typeface="+mn-lt"/>
                <a:ea typeface="+mn-ea"/>
                <a:cs typeface="+mn-cs"/>
              </a:rPr>
              <a:t>系统的强关联性</a:t>
            </a:r>
            <a:endParaRPr lang="zh-CN" altLang="en-US" sz="1400">
              <a:highlight>
                <a:srgbClr val="FFFF00"/>
              </a:highlight>
              <a:latin typeface="+mn-lt"/>
              <a:ea typeface="+mn-ea"/>
              <a:cs typeface="+mn-cs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>
                <a:latin typeface="+mn-lt"/>
                <a:ea typeface="+mn-ea"/>
                <a:cs typeface="+mn-cs"/>
              </a:rPr>
              <a:t>社交与经济的关联：与村民的良好关系（社交系统）会通过任务奖励反哺玩家的经济系统。</a:t>
            </a:r>
            <a:endParaRPr lang="zh-CN" altLang="en-US" sz="1400">
              <a:latin typeface="+mn-lt"/>
              <a:ea typeface="+mn-ea"/>
              <a:cs typeface="+mn-cs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>
                <a:latin typeface="+mn-lt"/>
                <a:ea typeface="+mn-ea"/>
                <a:cs typeface="+mn-cs"/>
              </a:rPr>
              <a:t>探索与加工的关联：下矿洞探索获得的资源（如矿石、煤炭）是制造工匠设备的关键，而后者是农产品增值的核心。</a:t>
            </a:r>
            <a:endParaRPr lang="zh-CN" altLang="en-US" sz="1400">
              <a:latin typeface="+mn-lt"/>
              <a:ea typeface="+mn-ea"/>
              <a:cs typeface="+mn-cs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>
                <a:latin typeface="+mn-lt"/>
                <a:ea typeface="+mn-ea"/>
                <a:cs typeface="+mn-cs"/>
              </a:rPr>
              <a:t>季节性与长期规划：季节节点是所有农作物的硬约束，迫使玩家必须进行长期规划和跨季节的资源储备。</a:t>
            </a:r>
            <a:endParaRPr lang="zh-CN" altLang="en-US" sz="1400">
              <a:latin typeface="+mn-lt"/>
              <a:ea typeface="+mn-ea"/>
              <a:cs typeface="+mn-cs"/>
            </a:endParaRPr>
          </a:p>
          <a:p>
            <a:pPr>
              <a:lnSpc>
                <a:spcPct val="150000"/>
              </a:lnSpc>
            </a:pPr>
            <a:r>
              <a:rPr lang="en-US" altLang="zh-CN" sz="1400">
                <a:latin typeface="+mn-lt"/>
                <a:ea typeface="+mn-ea"/>
                <a:cs typeface="+mn-cs"/>
              </a:rPr>
              <a:t>3.</a:t>
            </a:r>
            <a:r>
              <a:rPr lang="zh-CN" altLang="en-US" sz="1400">
                <a:highlight>
                  <a:srgbClr val="FFFF00"/>
                </a:highlight>
                <a:latin typeface="+mn-lt"/>
                <a:ea typeface="+mn-ea"/>
                <a:cs typeface="+mn-cs"/>
              </a:rPr>
              <a:t>价值增值链条</a:t>
            </a:r>
            <a:r>
              <a:rPr lang="zh-CN" altLang="en-US" sz="1400">
                <a:latin typeface="+mn-lt"/>
                <a:ea typeface="+mn-ea"/>
                <a:cs typeface="+mn-cs"/>
              </a:rPr>
              <a:t>：模型清晰地展示了一条典型的价值增值路径：农作物-</a:t>
            </a:r>
            <a:r>
              <a:rPr lang="en-US" altLang="zh-CN" sz="1400">
                <a:latin typeface="+mn-lt"/>
                <a:ea typeface="+mn-ea"/>
                <a:cs typeface="+mn-cs"/>
              </a:rPr>
              <a:t>&gt; (</a:t>
            </a:r>
            <a:r>
              <a:rPr lang="zh-CN" altLang="en-US" sz="1400">
                <a:latin typeface="+mn-lt"/>
                <a:ea typeface="+mn-ea"/>
                <a:cs typeface="+mn-cs"/>
              </a:rPr>
              <a:t>工匠设备</a:t>
            </a:r>
            <a:r>
              <a:rPr lang="en-US" altLang="zh-CN" sz="1400">
                <a:latin typeface="+mn-lt"/>
                <a:ea typeface="+mn-ea"/>
                <a:cs typeface="+mn-cs"/>
              </a:rPr>
              <a:t>) </a:t>
            </a:r>
            <a:r>
              <a:rPr lang="zh-CN" altLang="en-US" sz="1400">
                <a:latin typeface="+mn-lt"/>
                <a:ea typeface="+mn-ea"/>
                <a:cs typeface="+mn-cs"/>
              </a:rPr>
              <a:t>-</a:t>
            </a:r>
            <a:r>
              <a:rPr lang="en-US" altLang="zh-CN" sz="1400">
                <a:latin typeface="+mn-lt"/>
                <a:ea typeface="+mn-ea"/>
                <a:cs typeface="+mn-cs"/>
              </a:rPr>
              <a:t>&gt; </a:t>
            </a:r>
            <a:r>
              <a:rPr lang="zh-CN" altLang="en-US" sz="1400">
                <a:latin typeface="+mn-lt"/>
                <a:ea typeface="+mn-ea"/>
                <a:cs typeface="+mn-cs"/>
              </a:rPr>
              <a:t>工匠物品。</a:t>
            </a:r>
            <a:endParaRPr lang="zh-CN" altLang="en-US" sz="1400">
              <a:latin typeface="+mn-lt"/>
              <a:ea typeface="+mn-ea"/>
              <a:cs typeface="+mn-cs"/>
            </a:endParaRPr>
          </a:p>
          <a:p>
            <a:pPr>
              <a:lnSpc>
                <a:spcPct val="150000"/>
              </a:lnSpc>
            </a:pPr>
            <a:r>
              <a:rPr lang="en-US" altLang="zh-CN" sz="1400">
                <a:latin typeface="+mn-lt"/>
                <a:ea typeface="+mn-ea"/>
                <a:cs typeface="+mn-cs"/>
              </a:rPr>
              <a:t>4.</a:t>
            </a:r>
            <a:r>
              <a:rPr lang="zh-CN" altLang="en-US" sz="1400">
                <a:highlight>
                  <a:srgbClr val="FFFF00"/>
                </a:highlight>
                <a:latin typeface="+mn-lt"/>
                <a:ea typeface="+mn-ea"/>
                <a:cs typeface="+mn-cs"/>
              </a:rPr>
              <a:t>多维度的游戏目标</a:t>
            </a:r>
            <a:r>
              <a:rPr lang="zh-CN" altLang="en-US" sz="1400">
                <a:latin typeface="+mn-lt"/>
                <a:ea typeface="+mn-ea"/>
                <a:cs typeface="+mn-cs"/>
              </a:rPr>
              <a:t>：模型中的不同出口（如完成任务、出售给商店、提升村民好感度）对应了游戏的多元目标（成就、财富、社交），满足了不同口味玩家的需求。</a:t>
            </a:r>
            <a:endParaRPr lang="zh-CN" altLang="en-US" sz="1400"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 rot="8100000" flipH="1" flipV="1">
            <a:off x="457835" y="315595"/>
            <a:ext cx="525780" cy="525780"/>
          </a:xfrm>
          <a:prstGeom prst="ellipse">
            <a:avLst/>
          </a:prstGeom>
          <a:gradFill flip="none" rotWithShape="1">
            <a:gsLst>
              <a:gs pos="0">
                <a:srgbClr val="D3BDA6">
                  <a:alpha val="0"/>
                </a:srgbClr>
              </a:gs>
              <a:gs pos="100000">
                <a:srgbClr val="B48E67">
                  <a:alpha val="67000"/>
                </a:srgbClr>
              </a:gs>
            </a:gsLst>
            <a:lin ang="16200000" scaled="1"/>
          </a:gradFill>
        </p:spPr>
      </p:sp>
      <p:sp>
        <p:nvSpPr>
          <p:cNvPr id="3" name="Text 1"/>
          <p:cNvSpPr/>
          <p:nvPr/>
        </p:nvSpPr>
        <p:spPr>
          <a:xfrm rot="8100000">
            <a:off x="457835" y="315595"/>
            <a:ext cx="525780" cy="52578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>
              <a:latin typeface="+mn-lt"/>
              <a:ea typeface="+mn-ea"/>
              <a:cs typeface="+mn-cs"/>
            </a:endParaRPr>
          </a:p>
        </p:txBody>
      </p:sp>
      <p:pic>
        <p:nvPicPr>
          <p:cNvPr id="4" name="Image 0" descr="https://kimi-img.moonshot.cn/pub/slides/slides_tmpl/image/25-09-04-16:31:14-d2skskm1bb2p4onbqik0.png"/>
          <p:cNvPicPr>
            <a:picLocks noChangeAspect="1"/>
          </p:cNvPicPr>
          <p:nvPr/>
        </p:nvPicPr>
        <p:blipFill>
          <a:blip r:embed="rId1"/>
          <a:srcRect l="3" r="3"/>
          <a:stretch>
            <a:fillRect/>
          </a:stretch>
        </p:blipFill>
        <p:spPr>
          <a:xfrm>
            <a:off x="0" y="0"/>
            <a:ext cx="12203430" cy="689737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67385" y="524510"/>
            <a:ext cx="7973582" cy="5419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zh-CN" altLang="en-US" sz="3200" b="1" dirty="0">
                <a:solidFill>
                  <a:srgbClr val="2B2F36"/>
                </a:solidFill>
                <a:latin typeface="+mn-lt"/>
                <a:ea typeface="+mn-ea"/>
                <a:cs typeface="+mn-cs"/>
              </a:rPr>
              <a:t>信息抽取——从文本中提取结构化数据</a:t>
            </a:r>
            <a:endParaRPr lang="en-US" sz="3200" dirty="0">
              <a:latin typeface="+mn-lt"/>
              <a:ea typeface="+mn-ea"/>
              <a:cs typeface="+mn-cs"/>
            </a:endParaRPr>
          </a:p>
        </p:txBody>
      </p:sp>
      <p:pic>
        <p:nvPicPr>
          <p:cNvPr id="6" name="图片 5" descr="post_object_image_39567667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290" y="1815405"/>
            <a:ext cx="9366589" cy="3517250"/>
          </a:xfrm>
          <a:prstGeom prst="rect">
            <a:avLst/>
          </a:prstGeom>
        </p:spPr>
      </p:pic>
      <p:sp>
        <p:nvSpPr>
          <p:cNvPr id="7" name="文本框 6"/>
          <p:cNvSpPr txBox="1"/>
          <p:nvPr userDrawn="1"/>
        </p:nvSpPr>
        <p:spPr>
          <a:xfrm>
            <a:off x="616119" y="1219835"/>
            <a:ext cx="7018375" cy="444168"/>
          </a:xfrm>
          <a:prstGeom prst="rect">
            <a:avLst/>
          </a:prstGeom>
        </p:spPr>
        <p:txBody>
          <a:bodyPr wrap="square" rtlCol="0">
            <a:noAutofit/>
          </a:bodyPr>
          <a:p>
            <a:r>
              <a:rPr lang="zh-CN" altLang="en-US" sz="1400">
                <a:highlight>
                  <a:srgbClr val="FFFF00"/>
                </a:highlight>
                <a:latin typeface="+mn-lt"/>
                <a:ea typeface="+mn-ea"/>
                <a:cs typeface="+mn-cs"/>
              </a:rPr>
              <a:t>系统性地提取角色、物品和任务之间的逻辑关系以构建知识图谱</a:t>
            </a:r>
            <a:endParaRPr lang="zh-CN" altLang="en-US" sz="1400">
              <a:highlight>
                <a:srgbClr val="FFFF00"/>
              </a:highlight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 rot="8100000" flipH="1" flipV="1">
            <a:off x="457835" y="315595"/>
            <a:ext cx="525780" cy="525780"/>
          </a:xfrm>
          <a:prstGeom prst="ellipse">
            <a:avLst/>
          </a:prstGeom>
          <a:gradFill flip="none" rotWithShape="1">
            <a:gsLst>
              <a:gs pos="0">
                <a:srgbClr val="D3BDA6">
                  <a:alpha val="0"/>
                </a:srgbClr>
              </a:gs>
              <a:gs pos="100000">
                <a:srgbClr val="B48E67">
                  <a:alpha val="67000"/>
                </a:srgbClr>
              </a:gs>
            </a:gsLst>
            <a:lin ang="16200000" scaled="1"/>
          </a:gradFill>
        </p:spPr>
      </p:sp>
      <p:sp>
        <p:nvSpPr>
          <p:cNvPr id="3" name="Text 1"/>
          <p:cNvSpPr/>
          <p:nvPr/>
        </p:nvSpPr>
        <p:spPr>
          <a:xfrm rot="8100000">
            <a:off x="457835" y="315595"/>
            <a:ext cx="525780" cy="52578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>
              <a:latin typeface="+mn-lt"/>
              <a:ea typeface="+mn-ea"/>
              <a:cs typeface="+mn-cs"/>
            </a:endParaRPr>
          </a:p>
        </p:txBody>
      </p:sp>
      <p:sp>
        <p:nvSpPr>
          <p:cNvPr id="7" name="文本框 6"/>
          <p:cNvSpPr txBox="1"/>
          <p:nvPr userDrawn="1"/>
        </p:nvSpPr>
        <p:spPr>
          <a:xfrm>
            <a:off x="518153" y="206709"/>
            <a:ext cx="8781769" cy="444168"/>
          </a:xfrm>
          <a:prstGeom prst="rect">
            <a:avLst/>
          </a:prstGeom>
        </p:spPr>
        <p:txBody>
          <a:bodyPr wrap="square" rtlCol="0">
            <a:noAutofit/>
          </a:bodyPr>
          <a:p>
            <a:r>
              <a:rPr lang="zh-CN" altLang="en-US" sz="1400">
                <a:highlight>
                  <a:srgbClr val="FFFF00"/>
                </a:highlight>
                <a:latin typeface="+mn-lt"/>
                <a:ea typeface="+mn-ea"/>
                <a:cs typeface="+mn-cs"/>
              </a:rPr>
              <a:t>编写</a:t>
            </a:r>
            <a:r>
              <a:rPr lang="en-US" altLang="zh-CN" sz="1400">
                <a:highlight>
                  <a:srgbClr val="FFFF00"/>
                </a:highlight>
                <a:latin typeface="+mn-lt"/>
                <a:ea typeface="+mn-ea"/>
                <a:cs typeface="+mn-cs"/>
              </a:rPr>
              <a:t>Python</a:t>
            </a:r>
            <a:r>
              <a:rPr lang="zh-CN" altLang="en-US" sz="1400">
                <a:highlight>
                  <a:srgbClr val="FFFF00"/>
                </a:highlight>
                <a:latin typeface="+mn-lt"/>
                <a:ea typeface="+mn-ea"/>
                <a:cs typeface="+mn-cs"/>
              </a:rPr>
              <a:t>代码，从《星露谷物语》解包数据中提取角色、物品与任务间的逻辑关系，并构建知识图谱三元组</a:t>
            </a:r>
            <a:endParaRPr lang="zh-CN" altLang="en-US" sz="1400">
              <a:highlight>
                <a:srgbClr val="FFFF00"/>
              </a:highlight>
              <a:latin typeface="+mn-lt"/>
              <a:ea typeface="+mn-ea"/>
              <a:cs typeface="+mn-cs"/>
            </a:endParaRPr>
          </a:p>
        </p:txBody>
      </p:sp>
      <p:grpSp>
        <p:nvGrpSpPr>
          <p:cNvPr id="21" name="组合 20"/>
          <p:cNvGrpSpPr/>
          <p:nvPr userDrawn="1"/>
        </p:nvGrpSpPr>
        <p:grpSpPr>
          <a:xfrm>
            <a:off x="561622" y="713474"/>
            <a:ext cx="5395595" cy="6104255"/>
            <a:chOff x="914" y="801"/>
            <a:chExt cx="8497" cy="9613"/>
          </a:xfrm>
        </p:grpSpPr>
        <p:pic>
          <p:nvPicPr>
            <p:cNvPr id="10" name="图片 9" descr="post_object_image_229255533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14" y="801"/>
              <a:ext cx="5256" cy="5235"/>
            </a:xfrm>
            <a:prstGeom prst="rect">
              <a:avLst/>
            </a:prstGeom>
          </p:spPr>
        </p:pic>
        <p:pic>
          <p:nvPicPr>
            <p:cNvPr id="11" name="图片 10" descr="post_object_image_33208857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14" y="5594"/>
              <a:ext cx="4880" cy="4821"/>
            </a:xfrm>
            <a:prstGeom prst="rect">
              <a:avLst/>
            </a:prstGeom>
          </p:spPr>
        </p:pic>
        <p:sp>
          <p:nvSpPr>
            <p:cNvPr id="14" name="矩形标注 13"/>
            <p:cNvSpPr/>
            <p:nvPr userDrawn="1"/>
          </p:nvSpPr>
          <p:spPr>
            <a:xfrm rot="10800000" flipV="1">
              <a:off x="1402" y="2833"/>
              <a:ext cx="5287" cy="2005"/>
            </a:xfrm>
            <a:prstGeom prst="wedgeRectCallout">
              <a:avLst/>
            </a:prstGeom>
            <a:solidFill>
              <a:srgbClr val="C00000">
                <a:alpha val="0"/>
              </a:srgbClr>
            </a:solidFill>
            <a:ln w="25400">
              <a:solidFill>
                <a:srgbClr val="C00000">
                  <a:alpha val="100000"/>
                </a:srgb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p>
              <a:pPr algn="ctr"/>
              <a:endParaRPr lang="zh-CN" altLang="en-US">
                <a:solidFill>
                  <a:srgbClr val="000000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5" name="文本框 14"/>
            <p:cNvSpPr txBox="1"/>
            <p:nvPr userDrawn="1"/>
          </p:nvSpPr>
          <p:spPr>
            <a:xfrm>
              <a:off x="5469" y="5001"/>
              <a:ext cx="3942" cy="822"/>
            </a:xfrm>
            <a:prstGeom prst="rect">
              <a:avLst/>
            </a:prstGeom>
          </p:spPr>
          <p:txBody>
            <a:bodyPr wrap="square" rtlCol="0">
              <a:noAutofit/>
            </a:bodyPr>
            <a:p>
              <a:r>
                <a:rPr lang="zh-CN" altLang="en-US" sz="1400">
                  <a:solidFill>
                    <a:srgbClr val="FF0000"/>
                  </a:solidFill>
                  <a:latin typeface="+mn-lt"/>
                  <a:ea typeface="+mn-ea"/>
                  <a:cs typeface="+mn-cs"/>
                </a:rPr>
                <a:t>解析任务数据，建立</a:t>
              </a:r>
              <a:r>
                <a:rPr lang="en-US" altLang="zh-CN" sz="1400">
                  <a:solidFill>
                    <a:srgbClr val="FF0000"/>
                  </a:solidFill>
                  <a:latin typeface="+mn-lt"/>
                  <a:ea typeface="+mn-ea"/>
                  <a:cs typeface="+mn-cs"/>
                </a:rPr>
                <a:t>NPC</a:t>
              </a:r>
              <a:r>
                <a:rPr lang="zh-CN" altLang="en-US" sz="1400">
                  <a:solidFill>
                    <a:srgbClr val="FF0000"/>
                  </a:solidFill>
                  <a:latin typeface="+mn-lt"/>
                  <a:ea typeface="+mn-ea"/>
                  <a:cs typeface="+mn-cs"/>
                </a:rPr>
                <a:t>与任务间的“发布”关系</a:t>
              </a:r>
              <a:endParaRPr lang="zh-CN" altLang="en-US" sz="1400">
                <a:solidFill>
                  <a:srgbClr val="FF0000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6" name="矩形标注 15"/>
            <p:cNvSpPr/>
            <p:nvPr userDrawn="1"/>
          </p:nvSpPr>
          <p:spPr>
            <a:xfrm rot="10800000" flipV="1">
              <a:off x="1054" y="6647"/>
              <a:ext cx="4866" cy="2075"/>
            </a:xfrm>
            <a:prstGeom prst="wedgeRectCallout">
              <a:avLst/>
            </a:prstGeom>
            <a:solidFill>
              <a:srgbClr val="C00000">
                <a:alpha val="0"/>
              </a:srgbClr>
            </a:solidFill>
            <a:ln w="25400">
              <a:solidFill>
                <a:srgbClr val="C00000">
                  <a:alpha val="100000"/>
                </a:srgb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p>
              <a:pPr algn="ctr"/>
              <a:endParaRPr lang="zh-CN" altLang="en-US">
                <a:solidFill>
                  <a:srgbClr val="000000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7" name="文本框 16"/>
            <p:cNvSpPr txBox="1"/>
            <p:nvPr userDrawn="1"/>
          </p:nvSpPr>
          <p:spPr>
            <a:xfrm>
              <a:off x="5006" y="8892"/>
              <a:ext cx="3801" cy="483"/>
            </a:xfrm>
            <a:prstGeom prst="rect">
              <a:avLst/>
            </a:prstGeom>
          </p:spPr>
          <p:txBody>
            <a:bodyPr wrap="square" rtlCol="0">
              <a:spAutoFit/>
            </a:bodyPr>
            <a:p>
              <a:r>
                <a:rPr lang="zh-CN" altLang="en-US" sz="1400">
                  <a:solidFill>
                    <a:srgbClr val="FF0000"/>
                  </a:solidFill>
                  <a:latin typeface="+mn-lt"/>
                  <a:ea typeface="+mn-ea"/>
                  <a:cs typeface="+mn-cs"/>
                </a:rPr>
                <a:t>提取“需要”和“奖励”关系</a:t>
              </a:r>
              <a:endParaRPr lang="zh-CN" altLang="en-US" sz="1400">
                <a:solidFill>
                  <a:srgbClr val="FF0000"/>
                </a:solidFill>
                <a:latin typeface="+mn-lt"/>
                <a:ea typeface="+mn-ea"/>
                <a:cs typeface="+mn-cs"/>
              </a:endParaRPr>
            </a:p>
          </p:txBody>
        </p:sp>
      </p:grpSp>
      <p:pic>
        <p:nvPicPr>
          <p:cNvPr id="18" name="图片 17" descr="post_object_image_28067671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4638" y="2394475"/>
            <a:ext cx="1658419" cy="3984556"/>
          </a:xfrm>
          <a:prstGeom prst="rect">
            <a:avLst/>
          </a:prstGeom>
        </p:spPr>
      </p:pic>
      <p:pic>
        <p:nvPicPr>
          <p:cNvPr id="19" name="图片 18" descr="post_object_image_107833175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03728" y="2394475"/>
            <a:ext cx="2190866" cy="3874373"/>
          </a:xfrm>
          <a:prstGeom prst="rect">
            <a:avLst/>
          </a:prstGeom>
        </p:spPr>
      </p:pic>
      <p:sp>
        <p:nvSpPr>
          <p:cNvPr id="20" name="文本框 19"/>
          <p:cNvSpPr txBox="1"/>
          <p:nvPr userDrawn="1"/>
        </p:nvSpPr>
        <p:spPr>
          <a:xfrm>
            <a:off x="6849985" y="6459188"/>
            <a:ext cx="3722721" cy="229428"/>
          </a:xfrm>
          <a:prstGeom prst="rect">
            <a:avLst/>
          </a:prstGeom>
        </p:spPr>
        <p:txBody>
          <a:bodyPr wrap="square" rtlCol="0">
            <a:noAutofit/>
          </a:bodyPr>
          <a:p>
            <a:r>
              <a:rPr lang="zh-CN" altLang="en-US" sz="1000" b="1">
                <a:latin typeface="+mn-lt"/>
                <a:ea typeface="+mn-ea"/>
                <a:cs typeface="+mn-cs"/>
              </a:rPr>
              <a:t>《星露谷物语》知识图谱中的实体映射文件</a:t>
            </a:r>
            <a:endParaRPr lang="zh-CN" altLang="en-US" sz="1000" b="1">
              <a:latin typeface="+mn-lt"/>
              <a:ea typeface="+mn-ea"/>
              <a:cs typeface="+mn-cs"/>
            </a:endParaRPr>
          </a:p>
        </p:txBody>
      </p:sp>
      <p:sp>
        <p:nvSpPr>
          <p:cNvPr id="22" name="文本框 21"/>
          <p:cNvSpPr txBox="1"/>
          <p:nvPr userDrawn="1"/>
        </p:nvSpPr>
        <p:spPr>
          <a:xfrm>
            <a:off x="5511675" y="650853"/>
            <a:ext cx="5182870" cy="1814830"/>
          </a:xfrm>
          <a:prstGeom prst="rect">
            <a:avLst/>
          </a:prstGeom>
        </p:spPr>
        <p:txBody>
          <a:bodyPr wrap="square" rtlCol="0">
            <a:spAutoFit/>
          </a:bodyPr>
          <a:p>
            <a:r>
              <a:rPr lang="zh-CN" altLang="en-US" sz="140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    三元组</a:t>
            </a:r>
            <a:r>
              <a:rPr lang="zh-CN" altLang="en-US" sz="1400">
                <a:latin typeface="+mn-lt"/>
                <a:ea typeface="+mn-ea"/>
                <a:cs typeface="+mn-cs"/>
              </a:rPr>
              <a:t>也是语义网（</a:t>
            </a:r>
            <a:r>
              <a:rPr lang="en-US" altLang="zh-CN" sz="1400">
                <a:latin typeface="+mn-lt"/>
                <a:ea typeface="+mn-ea"/>
                <a:cs typeface="+mn-cs"/>
              </a:rPr>
              <a:t>Semantic Web</a:t>
            </a:r>
            <a:r>
              <a:rPr lang="zh-CN" altLang="en-US" sz="1400">
                <a:latin typeface="+mn-lt"/>
                <a:ea typeface="+mn-ea"/>
                <a:cs typeface="+mn-cs"/>
              </a:rPr>
              <a:t>）和资源描述框架（</a:t>
            </a:r>
            <a:r>
              <a:rPr lang="en-US" altLang="zh-CN" sz="1400">
                <a:latin typeface="+mn-lt"/>
                <a:ea typeface="+mn-ea"/>
                <a:cs typeface="+mn-cs"/>
              </a:rPr>
              <a:t>RDF</a:t>
            </a:r>
            <a:r>
              <a:rPr lang="zh-CN" altLang="en-US" sz="1400">
                <a:latin typeface="+mn-lt"/>
                <a:ea typeface="+mn-ea"/>
                <a:cs typeface="+mn-cs"/>
              </a:rPr>
              <a:t>）的基础数据模型。在</a:t>
            </a:r>
            <a:r>
              <a:rPr lang="en-US" altLang="zh-CN" sz="1400">
                <a:latin typeface="+mn-lt"/>
                <a:ea typeface="+mn-ea"/>
                <a:cs typeface="+mn-cs"/>
              </a:rPr>
              <a:t>RDF</a:t>
            </a:r>
            <a:r>
              <a:rPr lang="zh-CN" altLang="en-US" sz="1400">
                <a:latin typeface="+mn-lt"/>
                <a:ea typeface="+mn-ea"/>
                <a:cs typeface="+mn-cs"/>
              </a:rPr>
              <a:t>中，主语、谓语、宾语通常都有唯一的标识符（如</a:t>
            </a:r>
            <a:r>
              <a:rPr lang="en-US" altLang="zh-CN" sz="1400">
                <a:latin typeface="+mn-lt"/>
                <a:ea typeface="+mn-ea"/>
                <a:cs typeface="+mn-cs"/>
              </a:rPr>
              <a:t>URI</a:t>
            </a:r>
            <a:r>
              <a:rPr lang="zh-CN" altLang="en-US" sz="1400">
                <a:latin typeface="+mn-lt"/>
                <a:ea typeface="+mn-ea"/>
                <a:cs typeface="+mn-cs"/>
              </a:rPr>
              <a:t>），这使得</a:t>
            </a:r>
            <a:r>
              <a:rPr lang="zh-CN" altLang="en-US" sz="140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机器能够精确理解和处理这些关系</a:t>
            </a:r>
            <a:r>
              <a:rPr lang="zh-CN" altLang="en-US" sz="1400">
                <a:latin typeface="+mn-lt"/>
                <a:ea typeface="+mn-ea"/>
                <a:cs typeface="+mn-cs"/>
              </a:rPr>
              <a:t>。</a:t>
            </a:r>
            <a:endParaRPr lang="zh-CN" altLang="en-US" sz="1400">
              <a:latin typeface="+mn-lt"/>
              <a:ea typeface="+mn-ea"/>
              <a:cs typeface="+mn-cs"/>
            </a:endParaRPr>
          </a:p>
          <a:p>
            <a:r>
              <a:rPr lang="zh-CN" altLang="en-US" sz="1400">
                <a:latin typeface="+mn-lt"/>
                <a:ea typeface="+mn-ea"/>
                <a:cs typeface="+mn-cs"/>
              </a:rPr>
              <a:t>    </a:t>
            </a:r>
            <a:r>
              <a:rPr lang="zh-CN" altLang="en-US" sz="140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实体映射文件</a:t>
            </a:r>
            <a:r>
              <a:rPr lang="zh-CN" altLang="en-US" sz="1400">
                <a:latin typeface="+mn-lt"/>
                <a:ea typeface="+mn-ea"/>
                <a:cs typeface="+mn-cs"/>
              </a:rPr>
              <a:t>定义了规则，而三元组是在这些规则下产生的一条条具体知识。你先通过</a:t>
            </a:r>
            <a:r>
              <a:rPr lang="zh-CN" altLang="en-US" sz="140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映射文件告诉计算机如何理解原始数据</a:t>
            </a:r>
            <a:r>
              <a:rPr lang="zh-CN" altLang="en-US" sz="1400">
                <a:latin typeface="+mn-lt"/>
                <a:ea typeface="+mn-ea"/>
                <a:cs typeface="+mn-cs"/>
              </a:rPr>
              <a:t>，它才能自动地、大批量地从数据中提取出规整的三元组，最终搭建起庞大的知识图谱</a:t>
            </a:r>
            <a:endParaRPr lang="zh-CN" altLang="en-US" sz="1400"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 rot="8100000" flipH="1" flipV="1">
            <a:off x="457835" y="315595"/>
            <a:ext cx="525780" cy="525780"/>
          </a:xfrm>
          <a:prstGeom prst="ellipse">
            <a:avLst/>
          </a:prstGeom>
          <a:gradFill flip="none" rotWithShape="1">
            <a:gsLst>
              <a:gs pos="0">
                <a:srgbClr val="D3BDA6">
                  <a:alpha val="0"/>
                </a:srgbClr>
              </a:gs>
              <a:gs pos="100000">
                <a:srgbClr val="B48E67">
                  <a:alpha val="67000"/>
                </a:srgbClr>
              </a:gs>
            </a:gsLst>
            <a:lin ang="16200000" scaled="1"/>
          </a:gradFill>
        </p:spPr>
      </p:sp>
      <p:sp>
        <p:nvSpPr>
          <p:cNvPr id="3" name="Text 1"/>
          <p:cNvSpPr/>
          <p:nvPr/>
        </p:nvSpPr>
        <p:spPr>
          <a:xfrm rot="8100000">
            <a:off x="457835" y="315595"/>
            <a:ext cx="525780" cy="52578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>
              <a:latin typeface="+mn-lt"/>
              <a:ea typeface="+mn-ea"/>
              <a:cs typeface="+mn-cs"/>
            </a:endParaRPr>
          </a:p>
        </p:txBody>
      </p:sp>
      <p:pic>
        <p:nvPicPr>
          <p:cNvPr id="4" name="Image 0" descr="https://kimi-img.moonshot.cn/pub/slides/slides_tmpl/image/25-09-04-16:31:14-d2skskm1bb2p4onbqik0.png"/>
          <p:cNvPicPr>
            <a:picLocks noChangeAspect="1"/>
          </p:cNvPicPr>
          <p:nvPr/>
        </p:nvPicPr>
        <p:blipFill>
          <a:blip r:embed="rId1"/>
          <a:srcRect l="3" r="3"/>
          <a:stretch>
            <a:fillRect/>
          </a:stretch>
        </p:blipFill>
        <p:spPr>
          <a:xfrm>
            <a:off x="-11430" y="0"/>
            <a:ext cx="12203430" cy="689737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67385" y="524510"/>
            <a:ext cx="7973582" cy="5419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zh-CN" altLang="en-US" sz="3200" b="1" dirty="0">
                <a:solidFill>
                  <a:srgbClr val="2B2F36"/>
                </a:solidFill>
                <a:latin typeface="+mn-lt"/>
                <a:ea typeface="+mn-ea"/>
                <a:cs typeface="+mn-cs"/>
              </a:rPr>
              <a:t>图谱构建与可视化</a:t>
            </a:r>
            <a:endParaRPr lang="en-US" sz="3200" dirty="0">
              <a:latin typeface="+mn-lt"/>
              <a:ea typeface="+mn-ea"/>
              <a:cs typeface="+mn-cs"/>
            </a:endParaRPr>
          </a:p>
        </p:txBody>
      </p:sp>
      <p:pic>
        <p:nvPicPr>
          <p:cNvPr id="6" name="图片 5" descr="post_object_image_78688446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9598" y="206693"/>
            <a:ext cx="2023392" cy="1167342"/>
          </a:xfrm>
          <a:prstGeom prst="rect">
            <a:avLst/>
          </a:prstGeom>
        </p:spPr>
      </p:pic>
      <p:sp>
        <p:nvSpPr>
          <p:cNvPr id="7" name="文本框 6"/>
          <p:cNvSpPr txBox="1"/>
          <p:nvPr userDrawn="1"/>
        </p:nvSpPr>
        <p:spPr>
          <a:xfrm>
            <a:off x="6142990" y="206692"/>
            <a:ext cx="4419218" cy="1235498"/>
          </a:xfrm>
          <a:prstGeom prst="rect">
            <a:avLst/>
          </a:prstGeom>
        </p:spPr>
        <p:txBody>
          <a:bodyPr wrap="square" rtlCol="0">
            <a:noAutofit/>
          </a:bodyPr>
          <a:p>
            <a:r>
              <a:rPr lang="en-US" altLang="zh-CN" sz="1400">
                <a:latin typeface="+mn-lt"/>
                <a:ea typeface="+mn-ea"/>
                <a:cs typeface="+mn-cs"/>
              </a:rPr>
              <a:t>Neo4j </a:t>
            </a:r>
            <a:r>
              <a:rPr lang="zh-CN" altLang="en-US" sz="1400">
                <a:latin typeface="+mn-lt"/>
                <a:ea typeface="+mn-ea"/>
                <a:cs typeface="+mn-cs"/>
              </a:rPr>
              <a:t>是一种原生图数据库，在存储层直接实现了图模型，而非在关系型或其他数据库之上模拟</a:t>
            </a:r>
            <a:r>
              <a:rPr lang="en-US" altLang="zh-CN" sz="1400">
                <a:latin typeface="+mn-lt"/>
                <a:ea typeface="+mn-ea"/>
                <a:cs typeface="+mn-cs"/>
              </a:rPr>
              <a:t>“</a:t>
            </a:r>
            <a:r>
              <a:rPr lang="zh-CN" altLang="en-US" sz="1400">
                <a:latin typeface="+mn-lt"/>
                <a:ea typeface="+mn-ea"/>
                <a:cs typeface="+mn-cs"/>
              </a:rPr>
              <a:t>图抽象</a:t>
            </a:r>
            <a:r>
              <a:rPr lang="en-US" altLang="zh-CN" sz="1400">
                <a:latin typeface="+mn-lt"/>
                <a:ea typeface="+mn-ea"/>
                <a:cs typeface="+mn-cs"/>
              </a:rPr>
              <a:t>”</a:t>
            </a:r>
            <a:r>
              <a:rPr lang="zh-CN" altLang="en-US" sz="1400">
                <a:latin typeface="+mn-lt"/>
                <a:ea typeface="+mn-ea"/>
                <a:cs typeface="+mn-cs"/>
              </a:rPr>
              <a:t>。它以</a:t>
            </a:r>
            <a:r>
              <a:rPr lang="zh-CN" altLang="en-US" sz="140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节点（</a:t>
            </a:r>
            <a:r>
              <a:rPr lang="en-US" altLang="zh-CN" sz="140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Node</a:t>
            </a:r>
            <a:r>
              <a:rPr lang="zh-CN" altLang="en-US" sz="140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）、关系（</a:t>
            </a:r>
            <a:r>
              <a:rPr lang="en-US" altLang="zh-CN" sz="140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Relationship</a:t>
            </a:r>
            <a:r>
              <a:rPr lang="zh-CN" altLang="en-US" sz="140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）和属性（</a:t>
            </a:r>
            <a:r>
              <a:rPr lang="en-US" altLang="zh-CN" sz="140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Property</a:t>
            </a:r>
            <a:r>
              <a:rPr lang="zh-CN" altLang="en-US" sz="140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）为核心数据结构</a:t>
            </a:r>
            <a:r>
              <a:rPr lang="zh-CN" altLang="en-US" sz="1400">
                <a:latin typeface="+mn-lt"/>
                <a:ea typeface="+mn-ea"/>
                <a:cs typeface="+mn-cs"/>
              </a:rPr>
              <a:t>，能够高效表示和查询复杂关系网络，如社交关系、知识图谱、交通网络等。</a:t>
            </a:r>
            <a:endParaRPr lang="zh-CN" altLang="en-US" sz="1400">
              <a:latin typeface="+mn-lt"/>
              <a:ea typeface="+mn-ea"/>
              <a:cs typeface="+mn-cs"/>
            </a:endParaRPr>
          </a:p>
        </p:txBody>
      </p:sp>
      <p:pic>
        <p:nvPicPr>
          <p:cNvPr id="8" name="图片 7" descr="post_object_image_429037834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18" y="1707092"/>
            <a:ext cx="5842529" cy="1434550"/>
          </a:xfrm>
          <a:prstGeom prst="rect">
            <a:avLst/>
          </a:prstGeom>
        </p:spPr>
      </p:pic>
      <p:pic>
        <p:nvPicPr>
          <p:cNvPr id="9" name="图片 8" descr="post_object_image_232804717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2990" y="1590358"/>
            <a:ext cx="5106095" cy="1904753"/>
          </a:xfrm>
          <a:prstGeom prst="rect">
            <a:avLst/>
          </a:prstGeom>
        </p:spPr>
      </p:pic>
      <p:pic>
        <p:nvPicPr>
          <p:cNvPr id="10" name="图片 9" descr="post_object_image_333771244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6566" y="3680143"/>
            <a:ext cx="5593540" cy="1829137"/>
          </a:xfrm>
          <a:prstGeom prst="rect">
            <a:avLst/>
          </a:prstGeom>
        </p:spPr>
      </p:pic>
      <p:pic>
        <p:nvPicPr>
          <p:cNvPr id="12" name="图片 11" descr="post_object_image_281231004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42990" y="4024277"/>
            <a:ext cx="5570672" cy="1791899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470131" y="3199659"/>
            <a:ext cx="3439160" cy="645160"/>
          </a:xfrm>
          <a:prstGeom prst="rect">
            <a:avLst/>
          </a:prstGeom>
        </p:spPr>
        <p:txBody>
          <a:bodyPr wrap="square" rtlCol="0">
            <a:noAutofit/>
          </a:bodyPr>
          <a:p>
            <a:r>
              <a:rPr lang="en-US" altLang="zh-CN" sz="1200">
                <a:latin typeface="+mn-lt"/>
                <a:ea typeface="+mn-ea"/>
                <a:cs typeface="+mn-cs"/>
              </a:rPr>
              <a:t>Neo4j Browser</a:t>
            </a:r>
            <a:r>
              <a:rPr lang="zh-CN" altLang="en-US" sz="1200">
                <a:latin typeface="+mn-lt"/>
                <a:ea typeface="+mn-ea"/>
                <a:cs typeface="+mn-cs"/>
              </a:rPr>
              <a:t>使用流程</a:t>
            </a:r>
            <a:r>
              <a:rPr lang="en-US" altLang="zh-CN" sz="1200">
                <a:latin typeface="+mn-lt"/>
                <a:ea typeface="+mn-ea"/>
                <a:cs typeface="+mn-cs"/>
              </a:rPr>
              <a:t>Step 1</a:t>
            </a:r>
            <a:endParaRPr lang="zh-CN" altLang="en-US" sz="1200">
              <a:latin typeface="+mn-lt"/>
              <a:ea typeface="+mn-ea"/>
              <a:cs typeface="+mn-cs"/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7365683" y="3559492"/>
            <a:ext cx="3439160" cy="645160"/>
          </a:xfrm>
          <a:prstGeom prst="rect">
            <a:avLst/>
          </a:prstGeom>
        </p:spPr>
        <p:txBody>
          <a:bodyPr wrap="square" rtlCol="0">
            <a:noAutofit/>
          </a:bodyPr>
          <a:p>
            <a:r>
              <a:rPr lang="en-US" altLang="zh-CN" sz="1200">
                <a:latin typeface="+mn-lt"/>
                <a:ea typeface="+mn-ea"/>
                <a:cs typeface="+mn-cs"/>
              </a:rPr>
              <a:t>Neo4j Browser</a:t>
            </a:r>
            <a:r>
              <a:rPr lang="zh-CN" altLang="en-US" sz="1200">
                <a:latin typeface="+mn-lt"/>
                <a:ea typeface="+mn-ea"/>
                <a:cs typeface="+mn-cs"/>
              </a:rPr>
              <a:t>使用流程</a:t>
            </a:r>
            <a:r>
              <a:rPr lang="en-US" altLang="zh-CN" sz="1200">
                <a:latin typeface="+mn-lt"/>
                <a:ea typeface="+mn-ea"/>
                <a:cs typeface="+mn-cs"/>
              </a:rPr>
              <a:t>Step 2</a:t>
            </a:r>
            <a:endParaRPr lang="zh-CN" altLang="en-US" sz="1200">
              <a:latin typeface="+mn-lt"/>
              <a:ea typeface="+mn-ea"/>
              <a:cs typeface="+mn-cs"/>
            </a:endParaRPr>
          </a:p>
        </p:txBody>
      </p:sp>
      <p:sp>
        <p:nvSpPr>
          <p:cNvPr id="17" name="文本框 16"/>
          <p:cNvSpPr txBox="1"/>
          <p:nvPr userDrawn="1"/>
        </p:nvSpPr>
        <p:spPr>
          <a:xfrm>
            <a:off x="1263756" y="5887826"/>
            <a:ext cx="3439160" cy="645160"/>
          </a:xfrm>
          <a:prstGeom prst="rect">
            <a:avLst/>
          </a:prstGeom>
        </p:spPr>
        <p:txBody>
          <a:bodyPr wrap="square" rtlCol="0">
            <a:noAutofit/>
          </a:bodyPr>
          <a:p>
            <a:r>
              <a:rPr lang="en-US" altLang="zh-CN" sz="1200">
                <a:latin typeface="+mn-lt"/>
                <a:ea typeface="+mn-ea"/>
                <a:cs typeface="+mn-cs"/>
              </a:rPr>
              <a:t>Neo4j Browser</a:t>
            </a:r>
            <a:r>
              <a:rPr lang="zh-CN" altLang="en-US" sz="1200">
                <a:latin typeface="+mn-lt"/>
                <a:ea typeface="+mn-ea"/>
                <a:cs typeface="+mn-cs"/>
              </a:rPr>
              <a:t>使用流程</a:t>
            </a:r>
            <a:r>
              <a:rPr lang="en-US" altLang="zh-CN" sz="1200">
                <a:latin typeface="+mn-lt"/>
                <a:ea typeface="+mn-ea"/>
                <a:cs typeface="+mn-cs"/>
              </a:rPr>
              <a:t>Step 3</a:t>
            </a:r>
            <a:endParaRPr lang="zh-CN" altLang="en-US" sz="1200">
              <a:latin typeface="+mn-lt"/>
              <a:ea typeface="+mn-ea"/>
              <a:cs typeface="+mn-cs"/>
            </a:endParaRPr>
          </a:p>
        </p:txBody>
      </p:sp>
      <p:sp>
        <p:nvSpPr>
          <p:cNvPr id="18" name="文本框 17"/>
          <p:cNvSpPr txBox="1"/>
          <p:nvPr userDrawn="1"/>
        </p:nvSpPr>
        <p:spPr>
          <a:xfrm>
            <a:off x="7365683" y="5887826"/>
            <a:ext cx="3439160" cy="645160"/>
          </a:xfrm>
          <a:prstGeom prst="rect">
            <a:avLst/>
          </a:prstGeom>
        </p:spPr>
        <p:txBody>
          <a:bodyPr wrap="square" rtlCol="0">
            <a:noAutofit/>
          </a:bodyPr>
          <a:p>
            <a:r>
              <a:rPr lang="en-US" altLang="zh-CN" sz="1200">
                <a:latin typeface="+mn-lt"/>
                <a:ea typeface="+mn-ea"/>
                <a:cs typeface="+mn-cs"/>
              </a:rPr>
              <a:t>Neo4j Browser</a:t>
            </a:r>
            <a:r>
              <a:rPr lang="zh-CN" altLang="en-US" sz="1200">
                <a:latin typeface="+mn-lt"/>
                <a:ea typeface="+mn-ea"/>
                <a:cs typeface="+mn-cs"/>
              </a:rPr>
              <a:t>使用流程</a:t>
            </a:r>
            <a:r>
              <a:rPr lang="en-US" altLang="zh-CN" sz="1200">
                <a:latin typeface="+mn-lt"/>
                <a:ea typeface="+mn-ea"/>
                <a:cs typeface="+mn-cs"/>
              </a:rPr>
              <a:t>Step 4</a:t>
            </a:r>
            <a:endParaRPr lang="zh-CN" altLang="en-US" sz="1200"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 rot="8100000" flipH="1" flipV="1">
            <a:off x="457835" y="315595"/>
            <a:ext cx="525780" cy="525780"/>
          </a:xfrm>
          <a:prstGeom prst="ellipse">
            <a:avLst/>
          </a:prstGeom>
          <a:gradFill flip="none" rotWithShape="1">
            <a:gsLst>
              <a:gs pos="0">
                <a:srgbClr val="D3BDA6">
                  <a:alpha val="0"/>
                </a:srgbClr>
              </a:gs>
              <a:gs pos="100000">
                <a:srgbClr val="B48E67">
                  <a:alpha val="67000"/>
                </a:srgbClr>
              </a:gs>
            </a:gsLst>
            <a:lin ang="16200000" scaled="1"/>
          </a:gradFill>
        </p:spPr>
      </p:sp>
      <p:sp>
        <p:nvSpPr>
          <p:cNvPr id="3" name="Text 1"/>
          <p:cNvSpPr/>
          <p:nvPr/>
        </p:nvSpPr>
        <p:spPr>
          <a:xfrm rot="8100000">
            <a:off x="457835" y="315595"/>
            <a:ext cx="525780" cy="52578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>
              <a:latin typeface="+mn-lt"/>
              <a:ea typeface="+mn-ea"/>
              <a:cs typeface="+mn-cs"/>
            </a:endParaRPr>
          </a:p>
        </p:txBody>
      </p:sp>
      <p:pic>
        <p:nvPicPr>
          <p:cNvPr id="4" name="Image 0" descr="https://kimi-img.moonshot.cn/pub/slides/slides_tmpl/image/25-09-04-16:31:14-d2skskm1bb2p4onbqik0.png"/>
          <p:cNvPicPr>
            <a:picLocks noChangeAspect="1"/>
          </p:cNvPicPr>
          <p:nvPr/>
        </p:nvPicPr>
        <p:blipFill>
          <a:blip r:embed="rId1"/>
          <a:srcRect l="3" r="3"/>
          <a:stretch>
            <a:fillRect/>
          </a:stretch>
        </p:blipFill>
        <p:spPr>
          <a:xfrm>
            <a:off x="-20955" y="-12065"/>
            <a:ext cx="12203430" cy="6897370"/>
          </a:xfrm>
          <a:prstGeom prst="rect">
            <a:avLst/>
          </a:prstGeom>
        </p:spPr>
      </p:pic>
      <p:pic>
        <p:nvPicPr>
          <p:cNvPr id="7" name="图片 6" descr="post_object_image_33964088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933" y="578485"/>
            <a:ext cx="4353044" cy="3523509"/>
          </a:xfrm>
          <a:prstGeom prst="rect">
            <a:avLst/>
          </a:prstGeom>
        </p:spPr>
      </p:pic>
      <p:pic>
        <p:nvPicPr>
          <p:cNvPr id="8" name="图片 7" descr="post_object_image_261091727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9802" y="578485"/>
            <a:ext cx="3936009" cy="3523532"/>
          </a:xfrm>
          <a:prstGeom prst="rect">
            <a:avLst/>
          </a:prstGeom>
          <a:noFill/>
        </p:spPr>
      </p:pic>
      <p:sp>
        <p:nvSpPr>
          <p:cNvPr id="9" name="文本框 8"/>
          <p:cNvSpPr txBox="1"/>
          <p:nvPr userDrawn="1"/>
        </p:nvSpPr>
        <p:spPr>
          <a:xfrm>
            <a:off x="422910" y="206692"/>
            <a:ext cx="4370917" cy="922020"/>
          </a:xfrm>
          <a:prstGeom prst="rect">
            <a:avLst/>
          </a:prstGeom>
        </p:spPr>
        <p:txBody>
          <a:bodyPr wrap="square" rtlCol="0">
            <a:noAutofit/>
          </a:bodyPr>
          <a:p>
            <a:r>
              <a:rPr lang="zh-CN" altLang="en-US">
                <a:latin typeface="+mn-lt"/>
                <a:ea typeface="+mn-ea"/>
                <a:cs typeface="+mn-cs"/>
              </a:rPr>
              <a:t>奖励机制概览（技能树或成就树的结构图）</a:t>
            </a:r>
            <a:endParaRPr lang="zh-CN" altLang="en-US">
              <a:latin typeface="+mn-lt"/>
              <a:ea typeface="+mn-ea"/>
              <a:cs typeface="+mn-cs"/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0" y="4233545"/>
            <a:ext cx="5429250" cy="2461260"/>
          </a:xfrm>
          <a:prstGeom prst="rect">
            <a:avLst/>
          </a:prstGeom>
        </p:spPr>
        <p:txBody>
          <a:bodyPr wrap="square" rtlCol="0">
            <a:noAutofit/>
          </a:bodyPr>
          <a:p>
            <a:r>
              <a:rPr lang="zh-CN" altLang="en-US" sz="1400">
                <a:latin typeface="+mn-lt"/>
                <a:ea typeface="+mn-ea"/>
                <a:cs typeface="+mn-cs"/>
              </a:rPr>
              <a:t>每个节点代表一个技能、成就或奖励，节点之间的连线表示它们之间的关系或解锁顺序。</a:t>
            </a:r>
            <a:endParaRPr lang="zh-CN" altLang="en-US" sz="1400">
              <a:latin typeface="+mn-lt"/>
              <a:ea typeface="+mn-ea"/>
              <a:cs typeface="+mn-c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>
                <a:latin typeface="+mn-lt"/>
                <a:ea typeface="+mn-ea"/>
                <a:cs typeface="+mn-cs"/>
              </a:rPr>
              <a:t>技能树被分为几个主要分支，</a:t>
            </a:r>
            <a:r>
              <a:rPr lang="zh-CN" altLang="en-US" sz="140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每个分支可能对应游戏中的不同方面</a:t>
            </a:r>
            <a:r>
              <a:rPr lang="zh-CN" altLang="en-US" sz="1400">
                <a:latin typeface="+mn-lt"/>
                <a:ea typeface="+mn-ea"/>
                <a:cs typeface="+mn-cs"/>
              </a:rPr>
              <a:t>，如战斗、采集、钓鱼、耕种等。</a:t>
            </a:r>
            <a:endParaRPr lang="zh-CN" altLang="en-US" sz="1400">
              <a:latin typeface="+mn-lt"/>
              <a:ea typeface="+mn-ea"/>
              <a:cs typeface="+mn-c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>
                <a:latin typeface="+mn-lt"/>
                <a:ea typeface="+mn-ea"/>
                <a:cs typeface="+mn-cs"/>
              </a:rPr>
              <a:t>每个分支下有</a:t>
            </a:r>
            <a:r>
              <a:rPr lang="zh-CN" altLang="en-US" sz="140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多个节点，代表不同的技能或成就</a:t>
            </a:r>
            <a:r>
              <a:rPr lang="zh-CN" altLang="en-US" sz="1400">
                <a:latin typeface="+mn-lt"/>
                <a:ea typeface="+mn-ea"/>
                <a:cs typeface="+mn-cs"/>
              </a:rPr>
              <a:t>。例如，图中可以看到“</a:t>
            </a:r>
            <a:r>
              <a:rPr lang="en-US" altLang="zh-CN" sz="1400">
                <a:latin typeface="+mn-lt"/>
                <a:ea typeface="+mn-ea"/>
                <a:cs typeface="+mn-cs"/>
              </a:rPr>
              <a:t>Fishing</a:t>
            </a:r>
            <a:r>
              <a:rPr lang="zh-CN" altLang="en-US" sz="1400">
                <a:latin typeface="+mn-lt"/>
                <a:ea typeface="+mn-ea"/>
                <a:cs typeface="+mn-cs"/>
              </a:rPr>
              <a:t>”（钓鱼）、“</a:t>
            </a:r>
            <a:r>
              <a:rPr lang="en-US" altLang="zh-CN" sz="1400">
                <a:latin typeface="+mn-lt"/>
                <a:ea typeface="+mn-ea"/>
                <a:cs typeface="+mn-cs"/>
              </a:rPr>
              <a:t>Mining</a:t>
            </a:r>
            <a:r>
              <a:rPr lang="zh-CN" altLang="en-US" sz="1400">
                <a:latin typeface="+mn-lt"/>
                <a:ea typeface="+mn-ea"/>
                <a:cs typeface="+mn-cs"/>
              </a:rPr>
              <a:t>”（采矿）、“</a:t>
            </a:r>
            <a:r>
              <a:rPr lang="en-US" altLang="zh-CN" sz="1400">
                <a:latin typeface="+mn-lt"/>
                <a:ea typeface="+mn-ea"/>
                <a:cs typeface="+mn-cs"/>
              </a:rPr>
              <a:t>Combat</a:t>
            </a:r>
            <a:r>
              <a:rPr lang="zh-CN" altLang="en-US" sz="1400">
                <a:latin typeface="+mn-lt"/>
                <a:ea typeface="+mn-ea"/>
                <a:cs typeface="+mn-cs"/>
              </a:rPr>
              <a:t>”（战斗）等。</a:t>
            </a:r>
            <a:endParaRPr lang="zh-CN" altLang="en-US" sz="1400">
              <a:latin typeface="+mn-lt"/>
              <a:ea typeface="+mn-ea"/>
              <a:cs typeface="+mn-c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>
                <a:latin typeface="+mn-lt"/>
                <a:ea typeface="+mn-ea"/>
                <a:cs typeface="+mn-cs"/>
              </a:rPr>
              <a:t>节点之间的连线表示</a:t>
            </a:r>
            <a:r>
              <a:rPr lang="zh-CN" altLang="en-US" sz="140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解锁顺序</a:t>
            </a:r>
            <a:r>
              <a:rPr lang="zh-CN" altLang="en-US" sz="1400">
                <a:latin typeface="+mn-lt"/>
                <a:ea typeface="+mn-ea"/>
                <a:cs typeface="+mn-cs"/>
              </a:rPr>
              <a:t>，通常需要先解锁某个技能或成就，才能解锁其下的子技能或成就。</a:t>
            </a:r>
            <a:endParaRPr lang="zh-CN" altLang="en-US" sz="1400">
              <a:latin typeface="+mn-lt"/>
              <a:ea typeface="+mn-ea"/>
              <a:cs typeface="+mn-c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一些节点可能需要特定的条件才能解锁</a:t>
            </a:r>
            <a:r>
              <a:rPr lang="zh-CN" altLang="en-US" sz="1400">
                <a:latin typeface="+mn-lt"/>
                <a:ea typeface="+mn-ea"/>
                <a:cs typeface="+mn-cs"/>
              </a:rPr>
              <a:t>，例如达到一定的等级、完成特定的任务或收集特定的物品。</a:t>
            </a:r>
            <a:endParaRPr lang="zh-CN" altLang="en-US" sz="1400">
              <a:latin typeface="+mn-lt"/>
              <a:ea typeface="+mn-ea"/>
              <a:cs typeface="+mn-cs"/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7800975" y="206693"/>
            <a:ext cx="3830955" cy="368300"/>
          </a:xfrm>
          <a:prstGeom prst="rect">
            <a:avLst/>
          </a:prstGeom>
        </p:spPr>
        <p:txBody>
          <a:bodyPr wrap="square" rtlCol="0">
            <a:spAutoFit/>
          </a:bodyPr>
          <a:p>
            <a:r>
              <a:rPr lang="zh-CN" altLang="en-US">
                <a:latin typeface="+mn-lt"/>
                <a:ea typeface="+mn-ea"/>
                <a:cs typeface="+mn-cs"/>
              </a:rPr>
              <a:t>任务逻辑结构图</a:t>
            </a:r>
            <a:endParaRPr lang="zh-CN" altLang="en-US">
              <a:latin typeface="+mn-lt"/>
              <a:ea typeface="+mn-ea"/>
              <a:cs typeface="+mn-cs"/>
            </a:endParaRPr>
          </a:p>
        </p:txBody>
      </p:sp>
      <p:sp>
        <p:nvSpPr>
          <p:cNvPr id="12" name="文本框 11"/>
          <p:cNvSpPr txBox="1"/>
          <p:nvPr userDrawn="1"/>
        </p:nvSpPr>
        <p:spPr>
          <a:xfrm>
            <a:off x="5752042" y="4233545"/>
            <a:ext cx="6191462" cy="2389082"/>
          </a:xfrm>
          <a:prstGeom prst="rect">
            <a:avLst/>
          </a:prstGeom>
        </p:spPr>
        <p:txBody>
          <a:bodyPr wrap="square" rtlCol="0">
            <a:noAutofit/>
          </a:bodyPr>
          <a:p>
            <a:r>
              <a:rPr lang="zh-CN" altLang="en-US" sz="1400">
                <a:latin typeface="+mn-lt"/>
                <a:ea typeface="+mn-ea"/>
                <a:cs typeface="+mn-cs"/>
              </a:rPr>
              <a:t>图中的</a:t>
            </a:r>
            <a:r>
              <a:rPr lang="zh-CN" altLang="en-US" sz="140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节点代表不同的任务或成就</a:t>
            </a:r>
            <a:r>
              <a:rPr lang="zh-CN" altLang="en-US" sz="1400">
                <a:latin typeface="+mn-lt"/>
                <a:ea typeface="+mn-ea"/>
                <a:cs typeface="+mn-cs"/>
              </a:rPr>
              <a:t>，而</a:t>
            </a:r>
            <a:r>
              <a:rPr lang="zh-CN" altLang="en-US" sz="140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节点之间的连线则表示任务之间的依赖关系或完成顺序</a:t>
            </a:r>
            <a:r>
              <a:rPr lang="zh-CN" altLang="en-US" sz="1400">
                <a:latin typeface="+mn-lt"/>
                <a:ea typeface="+mn-ea"/>
                <a:cs typeface="+mn-cs"/>
              </a:rPr>
              <a:t>。</a:t>
            </a:r>
            <a:endParaRPr lang="zh-CN" altLang="en-US" sz="1400">
              <a:latin typeface="+mn-lt"/>
              <a:ea typeface="+mn-ea"/>
              <a:cs typeface="+mn-c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>
                <a:highlight>
                  <a:srgbClr val="FFFF00"/>
                </a:highlight>
                <a:latin typeface="+mn-lt"/>
                <a:ea typeface="+mn-ea"/>
                <a:cs typeface="+mn-cs"/>
              </a:rPr>
              <a:t>任务分支</a:t>
            </a:r>
            <a:r>
              <a:rPr lang="zh-CN" altLang="en-US" sz="1400">
                <a:latin typeface="+mn-lt"/>
                <a:ea typeface="+mn-ea"/>
                <a:cs typeface="+mn-cs"/>
              </a:rPr>
              <a:t>：从中心节点延伸出多个分支，每个分支代表一个任务系列。</a:t>
            </a:r>
            <a:endParaRPr lang="zh-CN" altLang="en-US" sz="1400">
              <a:latin typeface="+mn-lt"/>
              <a:ea typeface="+mn-ea"/>
              <a:cs typeface="+mn-c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>
                <a:highlight>
                  <a:srgbClr val="FFFF00"/>
                </a:highlight>
                <a:latin typeface="+mn-lt"/>
                <a:ea typeface="+mn-ea"/>
                <a:cs typeface="+mn-cs"/>
              </a:rPr>
              <a:t>任务层级</a:t>
            </a:r>
            <a:r>
              <a:rPr lang="zh-CN" altLang="en-US" sz="1400">
                <a:latin typeface="+mn-lt"/>
                <a:ea typeface="+mn-ea"/>
                <a:cs typeface="+mn-cs"/>
              </a:rPr>
              <a:t>：每个分支下有多个层级，表示任务的进展。</a:t>
            </a:r>
            <a:endParaRPr lang="zh-CN" altLang="en-US" sz="1400">
              <a:latin typeface="+mn-lt"/>
              <a:ea typeface="+mn-ea"/>
              <a:cs typeface="+mn-c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>
                <a:highlight>
                  <a:srgbClr val="FFFF00"/>
                </a:highlight>
                <a:latin typeface="+mn-lt"/>
                <a:ea typeface="+mn-ea"/>
                <a:cs typeface="+mn-cs"/>
              </a:rPr>
              <a:t>任务完成</a:t>
            </a:r>
            <a:r>
              <a:rPr lang="zh-CN" altLang="en-US" sz="1400">
                <a:latin typeface="+mn-lt"/>
                <a:ea typeface="+mn-ea"/>
                <a:cs typeface="+mn-cs"/>
              </a:rPr>
              <a:t>：一些节点可能代表任务的最终完成状态，如“</a:t>
            </a:r>
            <a:r>
              <a:rPr lang="en-US" altLang="zh-CN" sz="1400">
                <a:latin typeface="+mn-lt"/>
                <a:ea typeface="+mn-ea"/>
                <a:cs typeface="+mn-cs"/>
              </a:rPr>
              <a:t>Completion</a:t>
            </a:r>
            <a:r>
              <a:rPr lang="zh-CN" altLang="en-US" sz="1400">
                <a:latin typeface="+mn-lt"/>
                <a:ea typeface="+mn-ea"/>
                <a:cs typeface="+mn-cs"/>
              </a:rPr>
              <a:t>”或“</a:t>
            </a:r>
            <a:r>
              <a:rPr lang="en-US" altLang="zh-CN" sz="1400">
                <a:latin typeface="+mn-lt"/>
                <a:ea typeface="+mn-ea"/>
                <a:cs typeface="+mn-cs"/>
              </a:rPr>
              <a:t>Reward</a:t>
            </a:r>
            <a:r>
              <a:rPr lang="zh-CN" altLang="en-US" sz="1400">
                <a:latin typeface="+mn-lt"/>
                <a:ea typeface="+mn-ea"/>
                <a:cs typeface="+mn-cs"/>
              </a:rPr>
              <a:t>”，表示完成特定任务后获得的奖励。</a:t>
            </a:r>
            <a:endParaRPr lang="zh-CN" altLang="en-US" sz="1400">
              <a:latin typeface="+mn-lt"/>
              <a:ea typeface="+mn-ea"/>
              <a:cs typeface="+mn-c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>
                <a:highlight>
                  <a:srgbClr val="FFFF00"/>
                </a:highlight>
                <a:latin typeface="+mn-lt"/>
                <a:ea typeface="+mn-ea"/>
                <a:cs typeface="+mn-cs"/>
              </a:rPr>
              <a:t>任务依赖</a:t>
            </a:r>
            <a:r>
              <a:rPr lang="zh-CN" altLang="en-US" sz="1400">
                <a:latin typeface="+mn-lt"/>
                <a:ea typeface="+mn-ea"/>
                <a:cs typeface="+mn-cs"/>
              </a:rPr>
              <a:t>：图中的连线显示了任务之间的依赖关系。例如，某些任务可能需要先完成其他任务才能解锁。</a:t>
            </a:r>
            <a:endParaRPr lang="zh-CN" altLang="en-US" sz="1400">
              <a:latin typeface="+mn-lt"/>
              <a:ea typeface="+mn-ea"/>
              <a:cs typeface="+mn-c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>
                <a:highlight>
                  <a:srgbClr val="FFFF00"/>
                </a:highlight>
                <a:latin typeface="+mn-lt"/>
                <a:ea typeface="+mn-ea"/>
                <a:cs typeface="+mn-cs"/>
              </a:rPr>
              <a:t>多任务路径</a:t>
            </a:r>
            <a:r>
              <a:rPr lang="zh-CN" altLang="en-US" sz="1400">
                <a:latin typeface="+mn-lt"/>
                <a:ea typeface="+mn-ea"/>
                <a:cs typeface="+mn-cs"/>
              </a:rPr>
              <a:t>：图中显示了多个任务路径，玩家可以根据自己的兴趣和游戏进度选择不同的任务路径。</a:t>
            </a:r>
            <a:endParaRPr lang="zh-CN" altLang="en-US" sz="1400"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 rot="8100000" flipH="1" flipV="1">
            <a:off x="457835" y="315595"/>
            <a:ext cx="525780" cy="525780"/>
          </a:xfrm>
          <a:prstGeom prst="ellipse">
            <a:avLst/>
          </a:prstGeom>
          <a:gradFill flip="none" rotWithShape="1">
            <a:gsLst>
              <a:gs pos="0">
                <a:srgbClr val="D3BDA6">
                  <a:alpha val="0"/>
                </a:srgbClr>
              </a:gs>
              <a:gs pos="100000">
                <a:srgbClr val="B48E67">
                  <a:alpha val="67000"/>
                </a:srgbClr>
              </a:gs>
            </a:gsLst>
            <a:lin ang="16200000" scaled="1"/>
          </a:gradFill>
        </p:spPr>
      </p:sp>
      <p:sp>
        <p:nvSpPr>
          <p:cNvPr id="3" name="Text 1"/>
          <p:cNvSpPr/>
          <p:nvPr/>
        </p:nvSpPr>
        <p:spPr>
          <a:xfrm rot="8100000">
            <a:off x="457835" y="315595"/>
            <a:ext cx="525780" cy="52578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>
              <a:latin typeface="+mn-lt"/>
              <a:ea typeface="+mn-ea"/>
              <a:cs typeface="+mn-cs"/>
            </a:endParaRPr>
          </a:p>
        </p:txBody>
      </p:sp>
      <p:pic>
        <p:nvPicPr>
          <p:cNvPr id="4" name="Image 0" descr="https://kimi-img.moonshot.cn/pub/slides/slides_tmpl/image/25-09-04-16:31:14-d2skskm1bb2p4onbqik0.png"/>
          <p:cNvPicPr>
            <a:picLocks noChangeAspect="1"/>
          </p:cNvPicPr>
          <p:nvPr/>
        </p:nvPicPr>
        <p:blipFill>
          <a:blip r:embed="rId1"/>
          <a:srcRect l="3" r="3"/>
          <a:stretch>
            <a:fillRect/>
          </a:stretch>
        </p:blipFill>
        <p:spPr>
          <a:xfrm>
            <a:off x="-11430" y="0"/>
            <a:ext cx="12203430" cy="689737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88552" y="408315"/>
            <a:ext cx="7973582" cy="5419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zh-CN" altLang="en-US" sz="3200" b="1" dirty="0">
                <a:solidFill>
                  <a:srgbClr val="2B2F36"/>
                </a:solidFill>
                <a:latin typeface="+mn-lt"/>
                <a:ea typeface="+mn-ea"/>
                <a:cs typeface="+mn-cs"/>
              </a:rPr>
              <a:t>分析与应用——揭示游戏设计的结构性特征</a:t>
            </a:r>
            <a:endParaRPr lang="en-US" sz="3200" dirty="0">
              <a:latin typeface="+mn-lt"/>
              <a:ea typeface="+mn-ea"/>
              <a:cs typeface="+mn-cs"/>
            </a:endParaRPr>
          </a:p>
        </p:txBody>
      </p:sp>
      <p:sp>
        <p:nvSpPr>
          <p:cNvPr id="8" name="文本框 7"/>
          <p:cNvSpPr txBox="1"/>
          <p:nvPr userDrawn="1"/>
        </p:nvSpPr>
        <p:spPr>
          <a:xfrm>
            <a:off x="788247" y="1066483"/>
            <a:ext cx="3164205" cy="706755"/>
          </a:xfrm>
          <a:prstGeom prst="rect">
            <a:avLst/>
          </a:prstGeom>
        </p:spPr>
        <p:txBody>
          <a:bodyPr wrap="square" rtlCol="0">
            <a:spAutoFit/>
          </a:bodyPr>
          <a:p>
            <a:r>
              <a:rPr lang="zh-CN" altLang="en-US" sz="2000" b="1">
                <a:highlight>
                  <a:srgbClr val="FFFF00"/>
                </a:highlight>
                <a:latin typeface="MiSans" pitchFamily="34" charset="-122"/>
                <a:ea typeface="MiSans" pitchFamily="34" charset="-122"/>
                <a:cs typeface="MiSans" pitchFamily="34" charset="-122"/>
              </a:rPr>
              <a:t>构建游戏设计网络图</a:t>
            </a:r>
            <a:endParaRPr lang="zh-CN" altLang="en-US" sz="2000" b="1">
              <a:highlight>
                <a:srgbClr val="FFFF00"/>
              </a:highlight>
              <a:latin typeface="MiSans" pitchFamily="34" charset="-122"/>
              <a:ea typeface="MiSans" pitchFamily="34" charset="-122"/>
              <a:cs typeface="MiSans" pitchFamily="34" charset="-122"/>
            </a:endParaRPr>
          </a:p>
          <a:p>
            <a:endParaRPr lang="zh-CN" altLang="en-US" sz="2000" b="1">
              <a:highlight>
                <a:srgbClr val="FFFF00"/>
              </a:highlight>
              <a:latin typeface="MiSans" pitchFamily="34" charset="-122"/>
              <a:ea typeface="MiSans" pitchFamily="34" charset="-122"/>
              <a:cs typeface="MiSans" pitchFamily="34" charset="-122"/>
            </a:endParaRPr>
          </a:p>
        </p:txBody>
      </p:sp>
      <p:pic>
        <p:nvPicPr>
          <p:cNvPr id="9" name="图片 8" descr="post_object_image_123953767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35805"/>
            <a:ext cx="6817866" cy="5222195"/>
          </a:xfrm>
          <a:prstGeom prst="rect">
            <a:avLst/>
          </a:prstGeom>
        </p:spPr>
      </p:pic>
      <p:pic>
        <p:nvPicPr>
          <p:cNvPr id="10" name="图片 9" descr="post_object_image_2112138962"/>
          <p:cNvPicPr>
            <a:picLocks noChangeAspect="1"/>
          </p:cNvPicPr>
          <p:nvPr/>
        </p:nvPicPr>
        <p:blipFill>
          <a:blip r:embed="rId3">
            <a:alphaModFix amt="77000"/>
          </a:blip>
          <a:stretch>
            <a:fillRect/>
          </a:stretch>
        </p:blipFill>
        <p:spPr>
          <a:xfrm>
            <a:off x="6323012" y="950277"/>
            <a:ext cx="5307888" cy="5586348"/>
          </a:xfrm>
          <a:prstGeom prst="rect">
            <a:avLst/>
          </a:prstGeom>
        </p:spPr>
      </p:pic>
      <p:sp>
        <p:nvSpPr>
          <p:cNvPr id="11" name="文本框 10"/>
          <p:cNvSpPr txBox="1"/>
          <p:nvPr userDrawn="1"/>
        </p:nvSpPr>
        <p:spPr>
          <a:xfrm>
            <a:off x="8588163" y="2232872"/>
            <a:ext cx="3143250" cy="1883410"/>
          </a:xfrm>
          <a:prstGeom prst="rect">
            <a:avLst/>
          </a:prstGeom>
        </p:spPr>
        <p:txBody>
          <a:bodyPr wrap="square" rtlCol="0">
            <a:noAutofit/>
          </a:bodyPr>
          <a:p>
            <a:r>
              <a:rPr lang="zh-CN" altLang="en-US">
                <a:solidFill>
                  <a:srgbClr val="FF0000"/>
                </a:solidFill>
                <a:latin typeface="MiSans" pitchFamily="34" charset="-122"/>
                <a:ea typeface="MiSans" pitchFamily="34" charset="-122"/>
                <a:cs typeface="MiSans" pitchFamily="34" charset="-122"/>
              </a:rPr>
              <a:t>利用</a:t>
            </a:r>
            <a:r>
              <a:rPr lang="en-US" altLang="zh-CN">
                <a:solidFill>
                  <a:srgbClr val="FF0000"/>
                </a:solidFill>
                <a:latin typeface="MiSans" pitchFamily="34" charset="-122"/>
                <a:ea typeface="MiSans" pitchFamily="34" charset="-122"/>
                <a:cs typeface="MiSans" pitchFamily="34" charset="-122"/>
              </a:rPr>
              <a:t>network</a:t>
            </a:r>
            <a:r>
              <a:rPr lang="zh-CN" altLang="en-US">
                <a:solidFill>
                  <a:srgbClr val="FF0000"/>
                </a:solidFill>
                <a:latin typeface="MiSans" pitchFamily="34" charset="-122"/>
                <a:ea typeface="MiSans" pitchFamily="34" charset="-122"/>
                <a:cs typeface="MiSans" pitchFamily="34" charset="-122"/>
              </a:rPr>
              <a:t>、</a:t>
            </a:r>
            <a:r>
              <a:rPr lang="en-US" altLang="zh-CN">
                <a:solidFill>
                  <a:srgbClr val="FF0000"/>
                </a:solidFill>
                <a:latin typeface="MiSans" pitchFamily="34" charset="-122"/>
                <a:ea typeface="MiSans" pitchFamily="34" charset="-122"/>
                <a:cs typeface="MiSans" pitchFamily="34" charset="-122"/>
              </a:rPr>
              <a:t>matplotlib</a:t>
            </a:r>
            <a:r>
              <a:rPr lang="zh-CN" altLang="en-US">
                <a:solidFill>
                  <a:srgbClr val="FF0000"/>
                </a:solidFill>
                <a:latin typeface="MiSans" pitchFamily="34" charset="-122"/>
                <a:ea typeface="MiSans" pitchFamily="34" charset="-122"/>
                <a:cs typeface="MiSans" pitchFamily="34" charset="-122"/>
              </a:rPr>
              <a:t>知识图谱，它展示了《星露谷物语》（</a:t>
            </a:r>
            <a:r>
              <a:rPr lang="en-US" altLang="zh-CN">
                <a:solidFill>
                  <a:srgbClr val="FF0000"/>
                </a:solidFill>
                <a:latin typeface="MiSans" pitchFamily="34" charset="-122"/>
                <a:ea typeface="MiSans" pitchFamily="34" charset="-122"/>
                <a:cs typeface="MiSans" pitchFamily="34" charset="-122"/>
              </a:rPr>
              <a:t>Stardew Valley</a:t>
            </a:r>
            <a:r>
              <a:rPr lang="zh-CN" altLang="en-US">
                <a:solidFill>
                  <a:srgbClr val="FF0000"/>
                </a:solidFill>
                <a:latin typeface="MiSans" pitchFamily="34" charset="-122"/>
                <a:ea typeface="MiSans" pitchFamily="34" charset="-122"/>
                <a:cs typeface="MiSans" pitchFamily="34" charset="-122"/>
              </a:rPr>
              <a:t>）游戏中的元素之间的关系。知识图谱是一种图形化的数据结构，用于表示实体（节点）之间的关系（边）。</a:t>
            </a:r>
            <a:endParaRPr lang="zh-CN" altLang="en-US">
              <a:solidFill>
                <a:srgbClr val="FF0000"/>
              </a:solidFill>
              <a:latin typeface="MiSans" pitchFamily="34" charset="-122"/>
              <a:ea typeface="MiSans" pitchFamily="34" charset="-122"/>
              <a:cs typeface="MiSans" pitchFamily="34" charset="-122"/>
            </a:endParaRPr>
          </a:p>
        </p:txBody>
      </p:sp>
    </p:spTree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 rot="8100000" flipH="1" flipV="1">
            <a:off x="457835" y="315595"/>
            <a:ext cx="525780" cy="525780"/>
          </a:xfrm>
          <a:prstGeom prst="ellipse">
            <a:avLst/>
          </a:prstGeom>
          <a:gradFill flip="none" rotWithShape="1">
            <a:gsLst>
              <a:gs pos="0">
                <a:srgbClr val="D3BDA6">
                  <a:alpha val="0"/>
                </a:srgbClr>
              </a:gs>
              <a:gs pos="100000">
                <a:srgbClr val="B48E67">
                  <a:alpha val="67000"/>
                </a:srgbClr>
              </a:gs>
            </a:gsLst>
            <a:lin ang="16200000" scaled="1"/>
          </a:gradFill>
        </p:spPr>
      </p:sp>
      <p:sp>
        <p:nvSpPr>
          <p:cNvPr id="3" name="Text 1"/>
          <p:cNvSpPr/>
          <p:nvPr/>
        </p:nvSpPr>
        <p:spPr>
          <a:xfrm rot="8100000">
            <a:off x="457835" y="315595"/>
            <a:ext cx="525780" cy="52578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>
              <a:latin typeface="+mn-lt"/>
              <a:ea typeface="+mn-ea"/>
              <a:cs typeface="+mn-cs"/>
            </a:endParaRPr>
          </a:p>
        </p:txBody>
      </p:sp>
      <p:pic>
        <p:nvPicPr>
          <p:cNvPr id="4" name="Image 0" descr="https://kimi-img.moonshot.cn/pub/slides/slides_tmpl/image/25-09-04-16:31:14-d2skskm1bb2p4onbqik0.png"/>
          <p:cNvPicPr>
            <a:picLocks noChangeAspect="1"/>
          </p:cNvPicPr>
          <p:nvPr/>
        </p:nvPicPr>
        <p:blipFill>
          <a:blip r:embed="rId1"/>
          <a:srcRect l="3" r="3"/>
          <a:stretch>
            <a:fillRect/>
          </a:stretch>
        </p:blipFill>
        <p:spPr>
          <a:xfrm>
            <a:off x="-20955" y="-12065"/>
            <a:ext cx="12203430" cy="689737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55083" y="393700"/>
            <a:ext cx="731520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000">
                <a:highlight>
                  <a:srgbClr val="FFFF00"/>
                </a:highlight>
                <a:latin typeface="MiSans" pitchFamily="34" charset="-122"/>
                <a:ea typeface="MiSans" pitchFamily="34" charset="-122"/>
                <a:cs typeface="MiSans" pitchFamily="34" charset="-122"/>
              </a:rPr>
              <a:t>中心性分析识别核心机制</a:t>
            </a:r>
            <a:endParaRPr lang="zh-CN" altLang="en-US" sz="2000">
              <a:highlight>
                <a:srgbClr val="FFFF00"/>
              </a:highlight>
              <a:latin typeface="MiSans" pitchFamily="34" charset="-122"/>
              <a:ea typeface="MiSans" pitchFamily="34" charset="-122"/>
              <a:cs typeface="MiSans" pitchFamily="34" charset="-122"/>
            </a:endParaRPr>
          </a:p>
        </p:txBody>
      </p:sp>
      <p:pic>
        <p:nvPicPr>
          <p:cNvPr id="7" name="图片 6" descr="post_object_image_397588723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74587"/>
            <a:ext cx="4854516" cy="4083413"/>
          </a:xfrm>
          <a:prstGeom prst="rect">
            <a:avLst/>
          </a:prstGeom>
        </p:spPr>
      </p:pic>
      <p:sp>
        <p:nvSpPr>
          <p:cNvPr id="8" name="文本框 7"/>
          <p:cNvSpPr txBox="1"/>
          <p:nvPr userDrawn="1"/>
        </p:nvSpPr>
        <p:spPr>
          <a:xfrm>
            <a:off x="4854469" y="3106420"/>
            <a:ext cx="4773083" cy="645160"/>
          </a:xfrm>
          <a:prstGeom prst="rect">
            <a:avLst/>
          </a:prstGeom>
        </p:spPr>
        <p:txBody>
          <a:bodyPr wrap="square" rtlCol="0">
            <a:noAutofit/>
          </a:bodyPr>
          <a:p>
            <a:r>
              <a:rPr lang="zh-CN" altLang="en-US">
                <a:solidFill>
                  <a:srgbClr val="FF0000"/>
                </a:solidFill>
                <a:latin typeface="MiSans" pitchFamily="34" charset="-122"/>
                <a:ea typeface="MiSans" pitchFamily="34" charset="-122"/>
                <a:cs typeface="MiSans" pitchFamily="34" charset="-122"/>
              </a:rPr>
              <a:t>将网络图数据文件在</a:t>
            </a:r>
            <a:r>
              <a:rPr lang="en-US" altLang="zh-CN">
                <a:solidFill>
                  <a:srgbClr val="FF0000"/>
                </a:solidFill>
                <a:latin typeface="MiSans" pitchFamily="34" charset="-122"/>
                <a:ea typeface="MiSans" pitchFamily="34" charset="-122"/>
                <a:cs typeface="MiSans" pitchFamily="34" charset="-122"/>
              </a:rPr>
              <a:t>Gephi</a:t>
            </a:r>
            <a:r>
              <a:rPr lang="zh-CN" altLang="en-US">
                <a:solidFill>
                  <a:srgbClr val="FF0000"/>
                </a:solidFill>
                <a:latin typeface="MiSans" pitchFamily="34" charset="-122"/>
                <a:ea typeface="MiSans" pitchFamily="34" charset="-122"/>
                <a:cs typeface="MiSans" pitchFamily="34" charset="-122"/>
              </a:rPr>
              <a:t>中可视化呈现</a:t>
            </a:r>
            <a:endParaRPr lang="zh-CN" altLang="en-US">
              <a:solidFill>
                <a:srgbClr val="FF0000"/>
              </a:solidFill>
              <a:latin typeface="MiSans" pitchFamily="34" charset="-122"/>
              <a:ea typeface="MiSans" pitchFamily="34" charset="-122"/>
              <a:cs typeface="MiSans" pitchFamily="34" charset="-122"/>
            </a:endParaRPr>
          </a:p>
        </p:txBody>
      </p:sp>
      <p:pic>
        <p:nvPicPr>
          <p:cNvPr id="10" name="图片 9" descr="post_object_image_428464865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932" y="793750"/>
            <a:ext cx="9027165" cy="1980882"/>
          </a:xfrm>
          <a:prstGeom prst="rect">
            <a:avLst/>
          </a:prstGeom>
        </p:spPr>
      </p:pic>
      <p:sp>
        <p:nvSpPr>
          <p:cNvPr id="9" name="文本框 8"/>
          <p:cNvSpPr txBox="1"/>
          <p:nvPr userDrawn="1"/>
        </p:nvSpPr>
        <p:spPr>
          <a:xfrm>
            <a:off x="4920933" y="3670194"/>
            <a:ext cx="5492750" cy="1753235"/>
          </a:xfrm>
          <a:prstGeom prst="rect">
            <a:avLst/>
          </a:prstGeom>
        </p:spPr>
        <p:txBody>
          <a:bodyPr wrap="square" rtlCol="0">
            <a:noAutofit/>
          </a:bodyPr>
          <a:p>
            <a:r>
              <a:rPr lang="zh-CN" altLang="en-US">
                <a:solidFill>
                  <a:srgbClr val="FF0000"/>
                </a:solidFill>
                <a:latin typeface="MiSans" pitchFamily="34" charset="-122"/>
                <a:ea typeface="MiSans" pitchFamily="34" charset="-122"/>
                <a:cs typeface="MiSans" pitchFamily="34" charset="-122"/>
              </a:rPr>
              <a:t>中心性特征</a:t>
            </a:r>
            <a:r>
              <a:rPr lang="zh-CN" altLang="en-US">
                <a:latin typeface="MiSans" pitchFamily="34" charset="-122"/>
                <a:ea typeface="MiSans" pitchFamily="34" charset="-122"/>
                <a:cs typeface="MiSans" pitchFamily="34" charset="-122"/>
              </a:rPr>
              <a:t>：</a:t>
            </a:r>
            <a:endParaRPr lang="zh-CN" altLang="en-US">
              <a:latin typeface="MiSans" pitchFamily="34" charset="-122"/>
              <a:ea typeface="MiSans" pitchFamily="34" charset="-122"/>
              <a:cs typeface="MiSans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latin typeface="MiSans" pitchFamily="34" charset="-122"/>
                <a:ea typeface="MiSans" pitchFamily="34" charset="-122"/>
                <a:cs typeface="MiSans" pitchFamily="34" charset="-122"/>
              </a:rPr>
              <a:t>连接密集的节点​ = 高度中心性节点</a:t>
            </a:r>
            <a:endParaRPr lang="zh-CN" altLang="en-US">
              <a:latin typeface="MiSans" pitchFamily="34" charset="-122"/>
              <a:ea typeface="MiSans" pitchFamily="34" charset="-122"/>
              <a:cs typeface="MiSans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latin typeface="MiSans" pitchFamily="34" charset="-122"/>
                <a:ea typeface="MiSans" pitchFamily="34" charset="-122"/>
                <a:cs typeface="MiSans" pitchFamily="34" charset="-122"/>
              </a:rPr>
              <a:t>连接稀疏的节点​ = 低度中心性节点</a:t>
            </a:r>
            <a:endParaRPr lang="zh-CN" altLang="en-US">
              <a:latin typeface="MiSans" pitchFamily="34" charset="-122"/>
              <a:ea typeface="MiSans" pitchFamily="34" charset="-122"/>
              <a:cs typeface="MiSans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latin typeface="MiSans" pitchFamily="34" charset="-122"/>
                <a:ea typeface="MiSans" pitchFamily="34" charset="-122"/>
                <a:cs typeface="MiSans" pitchFamily="34" charset="-122"/>
              </a:rPr>
              <a:t>节点的相对位置​ = 基于连接强度的自动布局结果</a:t>
            </a:r>
            <a:endParaRPr lang="zh-CN" altLang="en-US">
              <a:latin typeface="MiSans" pitchFamily="34" charset="-122"/>
              <a:ea typeface="MiSans" pitchFamily="34" charset="-122"/>
              <a:cs typeface="MiSans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latin typeface="MiSans" pitchFamily="34" charset="-122"/>
                <a:ea typeface="MiSans" pitchFamily="34" charset="-122"/>
                <a:cs typeface="MiSans" pitchFamily="34" charset="-122"/>
              </a:rPr>
              <a:t>连线密度​ = 网络整体连接性指标</a:t>
            </a:r>
            <a:endParaRPr lang="zh-CN" altLang="en-US">
              <a:latin typeface="MiSans" pitchFamily="34" charset="-122"/>
              <a:ea typeface="MiSans" pitchFamily="34" charset="-122"/>
              <a:cs typeface="MiSans" pitchFamily="34" charset="-122"/>
            </a:endParaRPr>
          </a:p>
        </p:txBody>
      </p:sp>
    </p:spTree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 rot="8100000" flipH="1" flipV="1">
            <a:off x="457835" y="315595"/>
            <a:ext cx="525780" cy="525780"/>
          </a:xfrm>
          <a:prstGeom prst="ellipse">
            <a:avLst/>
          </a:prstGeom>
          <a:gradFill flip="none" rotWithShape="1">
            <a:gsLst>
              <a:gs pos="0">
                <a:srgbClr val="D3BDA6">
                  <a:alpha val="0"/>
                </a:srgbClr>
              </a:gs>
              <a:gs pos="100000">
                <a:srgbClr val="B48E67">
                  <a:alpha val="67000"/>
                </a:srgbClr>
              </a:gs>
            </a:gsLst>
            <a:lin ang="16200000" scaled="1"/>
          </a:gradFill>
        </p:spPr>
      </p:sp>
      <p:sp>
        <p:nvSpPr>
          <p:cNvPr id="3" name="Text 1"/>
          <p:cNvSpPr/>
          <p:nvPr/>
        </p:nvSpPr>
        <p:spPr>
          <a:xfrm rot="8100000">
            <a:off x="457835" y="315595"/>
            <a:ext cx="525780" cy="52578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>
              <a:latin typeface="+mn-lt"/>
              <a:ea typeface="+mn-ea"/>
              <a:cs typeface="+mn-cs"/>
            </a:endParaRPr>
          </a:p>
        </p:txBody>
      </p:sp>
      <p:pic>
        <p:nvPicPr>
          <p:cNvPr id="4" name="Image 0" descr="https://kimi-img.moonshot.cn/pub/slides/slides_tmpl/image/25-09-04-16:31:14-d2skskm1bb2p4onbqik0.png"/>
          <p:cNvPicPr>
            <a:picLocks noChangeAspect="1"/>
          </p:cNvPicPr>
          <p:nvPr/>
        </p:nvPicPr>
        <p:blipFill>
          <a:blip r:embed="rId1"/>
          <a:srcRect l="3" r="3"/>
          <a:stretch>
            <a:fillRect/>
          </a:stretch>
        </p:blipFill>
        <p:spPr>
          <a:xfrm>
            <a:off x="-20955" y="-12065"/>
            <a:ext cx="12203430" cy="6897370"/>
          </a:xfrm>
          <a:prstGeom prst="rect">
            <a:avLst/>
          </a:prstGeom>
        </p:spPr>
      </p:pic>
      <p:pic>
        <p:nvPicPr>
          <p:cNvPr id="11" name="图片 10" descr="post_object_image_388500049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955" y="847183"/>
            <a:ext cx="12182475" cy="6010817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48933" y="287867"/>
            <a:ext cx="731520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000">
                <a:highlight>
                  <a:srgbClr val="FFFF00"/>
                </a:highlight>
                <a:latin typeface="MiSans" pitchFamily="34" charset="-122"/>
                <a:ea typeface="MiSans" pitchFamily="34" charset="-122"/>
                <a:cs typeface="MiSans" pitchFamily="34" charset="-122"/>
              </a:rPr>
              <a:t>设计洞察生成</a:t>
            </a:r>
            <a:endParaRPr lang="zh-CN" altLang="en-US" sz="2000">
              <a:highlight>
                <a:srgbClr val="FFFF00"/>
              </a:highlight>
              <a:latin typeface="MiSans" pitchFamily="34" charset="-122"/>
              <a:ea typeface="MiSans" pitchFamily="34" charset="-122"/>
              <a:cs typeface="MiSans" pitchFamily="34" charset="-122"/>
            </a:endParaRPr>
          </a:p>
        </p:txBody>
      </p:sp>
      <p:sp>
        <p:nvSpPr>
          <p:cNvPr id="13" name="文本框 12"/>
          <p:cNvSpPr txBox="1"/>
          <p:nvPr userDrawn="1"/>
        </p:nvSpPr>
        <p:spPr>
          <a:xfrm>
            <a:off x="2883593" y="389486"/>
            <a:ext cx="6424815" cy="645160"/>
          </a:xfrm>
          <a:prstGeom prst="rect">
            <a:avLst/>
          </a:prstGeom>
        </p:spPr>
        <p:txBody>
          <a:bodyPr wrap="square" rtlCol="0">
            <a:noAutofit/>
          </a:bodyPr>
          <a:p>
            <a:r>
              <a:rPr lang="zh-CN" altLang="en-US" sz="1400">
                <a:solidFill>
                  <a:srgbClr val="FF0000"/>
                </a:solidFill>
                <a:latin typeface="MiSans" pitchFamily="34" charset="-122"/>
                <a:ea typeface="MiSans" pitchFamily="34" charset="-122"/>
                <a:cs typeface="MiSans" pitchFamily="34" charset="-122"/>
              </a:rPr>
              <a:t>代码生成后进行交互式可视化设计，以图表形式直观呈现</a:t>
            </a:r>
            <a:endParaRPr lang="zh-CN" altLang="en-US" sz="1400">
              <a:solidFill>
                <a:srgbClr val="FF0000"/>
              </a:solidFill>
              <a:latin typeface="MiSans" pitchFamily="34" charset="-122"/>
              <a:ea typeface="MiSans" pitchFamily="34" charset="-122"/>
              <a:cs typeface="MiSans" pitchFamily="34" charset="-122"/>
            </a:endParaRPr>
          </a:p>
        </p:txBody>
      </p:sp>
    </p:spTree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 rot="8100000" flipH="1" flipV="1">
            <a:off x="457835" y="315595"/>
            <a:ext cx="525780" cy="525780"/>
          </a:xfrm>
          <a:prstGeom prst="ellipse">
            <a:avLst/>
          </a:prstGeom>
          <a:gradFill flip="none" rotWithShape="1">
            <a:gsLst>
              <a:gs pos="0">
                <a:srgbClr val="D3BDA6">
                  <a:alpha val="0"/>
                </a:srgbClr>
              </a:gs>
              <a:gs pos="100000">
                <a:srgbClr val="B48E67">
                  <a:alpha val="67000"/>
                </a:srgbClr>
              </a:gs>
            </a:gsLst>
            <a:lin ang="16200000" scaled="1"/>
          </a:gradFill>
        </p:spPr>
      </p:sp>
      <p:sp>
        <p:nvSpPr>
          <p:cNvPr id="3" name="Text 1"/>
          <p:cNvSpPr/>
          <p:nvPr/>
        </p:nvSpPr>
        <p:spPr>
          <a:xfrm rot="8100000">
            <a:off x="457835" y="315595"/>
            <a:ext cx="525780" cy="52578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>
              <a:latin typeface="+mn-lt"/>
              <a:ea typeface="+mn-ea"/>
              <a:cs typeface="+mn-cs"/>
            </a:endParaRPr>
          </a:p>
        </p:txBody>
      </p:sp>
      <p:pic>
        <p:nvPicPr>
          <p:cNvPr id="4" name="Image 0" descr="https://kimi-img.moonshot.cn/pub/slides/slides_tmpl/image/25-09-04-16:31:14-d2skskm1bb2p4onbqik0.png"/>
          <p:cNvPicPr>
            <a:picLocks noChangeAspect="1"/>
          </p:cNvPicPr>
          <p:nvPr/>
        </p:nvPicPr>
        <p:blipFill>
          <a:blip r:embed="rId1"/>
          <a:srcRect l="3" r="3"/>
          <a:stretch>
            <a:fillRect/>
          </a:stretch>
        </p:blipFill>
        <p:spPr>
          <a:xfrm>
            <a:off x="-11430" y="-54062"/>
            <a:ext cx="12203430" cy="6897370"/>
          </a:xfrm>
          <a:prstGeom prst="rect">
            <a:avLst/>
          </a:prstGeom>
        </p:spPr>
      </p:pic>
      <p:pic>
        <p:nvPicPr>
          <p:cNvPr id="9" name="图片 8" descr="post_object_image_261500286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174" y="809538"/>
            <a:ext cx="3842038" cy="4055203"/>
          </a:xfrm>
          <a:prstGeom prst="rect">
            <a:avLst/>
          </a:prstGeom>
        </p:spPr>
      </p:pic>
      <p:sp>
        <p:nvSpPr>
          <p:cNvPr id="10" name="文本框 9"/>
          <p:cNvSpPr txBox="1"/>
          <p:nvPr userDrawn="1"/>
        </p:nvSpPr>
        <p:spPr>
          <a:xfrm>
            <a:off x="95077" y="5325774"/>
            <a:ext cx="4702233" cy="953135"/>
          </a:xfrm>
          <a:prstGeom prst="rect">
            <a:avLst/>
          </a:prstGeom>
        </p:spPr>
        <p:txBody>
          <a:bodyPr wrap="square" rtlCol="0">
            <a:noAutofit/>
          </a:bodyPr>
          <a:p>
            <a:r>
              <a:rPr lang="zh-CN" altLang="en-US" sz="1400">
                <a:solidFill>
                  <a:srgbClr val="FF0000"/>
                </a:solidFill>
                <a:highlight>
                  <a:srgbClr val="FFFF00"/>
                </a:highlight>
                <a:latin typeface="MiSans" pitchFamily="34" charset="-122"/>
                <a:ea typeface="MiSans" pitchFamily="34" charset="-122"/>
                <a:cs typeface="MiSans" pitchFamily="34" charset="-122"/>
              </a:rPr>
              <a:t>结构特征</a:t>
            </a:r>
            <a:r>
              <a:rPr lang="zh-CN" altLang="en-US" sz="1400">
                <a:highlight>
                  <a:srgbClr val="FFFF00"/>
                </a:highlight>
                <a:latin typeface="MiSans" pitchFamily="34" charset="-122"/>
                <a:ea typeface="MiSans" pitchFamily="34" charset="-122"/>
                <a:cs typeface="MiSans" pitchFamily="34" charset="-122"/>
              </a:rPr>
              <a:t>：</a:t>
            </a:r>
            <a:endParaRPr lang="zh-CN" altLang="en-US" sz="1400">
              <a:highlight>
                <a:srgbClr val="FFFF00"/>
              </a:highlight>
              <a:latin typeface="MiSans" pitchFamily="34" charset="-122"/>
              <a:ea typeface="MiSans" pitchFamily="34" charset="-122"/>
              <a:cs typeface="MiSans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>
                <a:latin typeface="MiSans" pitchFamily="34" charset="-122"/>
                <a:ea typeface="MiSans" pitchFamily="34" charset="-122"/>
                <a:cs typeface="MiSans" pitchFamily="34" charset="-122"/>
              </a:rPr>
              <a:t>节点呈现集群分布，表明游戏内</a:t>
            </a:r>
            <a:r>
              <a:rPr lang="zh-CN" altLang="en-US" sz="1400">
                <a:solidFill>
                  <a:srgbClr val="FF0000"/>
                </a:solidFill>
                <a:latin typeface="MiSans" pitchFamily="34" charset="-122"/>
                <a:ea typeface="MiSans" pitchFamily="34" charset="-122"/>
                <a:cs typeface="MiSans" pitchFamily="34" charset="-122"/>
              </a:rPr>
              <a:t>存在多个功能模块</a:t>
            </a:r>
            <a:endParaRPr lang="zh-CN" altLang="en-US" sz="1400">
              <a:solidFill>
                <a:srgbClr val="FF0000"/>
              </a:solidFill>
              <a:latin typeface="MiSans" pitchFamily="34" charset="-122"/>
              <a:ea typeface="MiSans" pitchFamily="34" charset="-122"/>
              <a:cs typeface="MiSans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>
                <a:latin typeface="MiSans" pitchFamily="34" charset="-122"/>
                <a:ea typeface="MiSans" pitchFamily="34" charset="-122"/>
                <a:cs typeface="MiSans" pitchFamily="34" charset="-122"/>
              </a:rPr>
              <a:t>连接密度适中，形成小世界网络特性，利于信息传播</a:t>
            </a:r>
            <a:endParaRPr lang="zh-CN" altLang="en-US" sz="1400">
              <a:latin typeface="MiSans" pitchFamily="34" charset="-122"/>
              <a:ea typeface="MiSans" pitchFamily="34" charset="-122"/>
              <a:cs typeface="MiSans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>
                <a:latin typeface="MiSans" pitchFamily="34" charset="-122"/>
                <a:ea typeface="MiSans" pitchFamily="34" charset="-122"/>
                <a:cs typeface="MiSans" pitchFamily="34" charset="-122"/>
              </a:rPr>
              <a:t>少数节点位于</a:t>
            </a:r>
            <a:r>
              <a:rPr lang="zh-CN" altLang="en-US" sz="1400">
                <a:solidFill>
                  <a:srgbClr val="FF0000"/>
                </a:solidFill>
                <a:latin typeface="MiSans" pitchFamily="34" charset="-122"/>
                <a:ea typeface="MiSans" pitchFamily="34" charset="-122"/>
                <a:cs typeface="MiSans" pitchFamily="34" charset="-122"/>
              </a:rPr>
              <a:t>网络中心位置</a:t>
            </a:r>
            <a:r>
              <a:rPr lang="zh-CN" altLang="en-US" sz="1400">
                <a:latin typeface="MiSans" pitchFamily="34" charset="-122"/>
                <a:ea typeface="MiSans" pitchFamily="34" charset="-122"/>
                <a:cs typeface="MiSans" pitchFamily="34" charset="-122"/>
              </a:rPr>
              <a:t>，承担枢纽功能</a:t>
            </a:r>
            <a:endParaRPr lang="zh-CN" altLang="en-US" sz="1400">
              <a:latin typeface="MiSans" pitchFamily="34" charset="-122"/>
              <a:ea typeface="MiSans" pitchFamily="34" charset="-122"/>
              <a:cs typeface="MiSans" pitchFamily="34" charset="-122"/>
            </a:endParaRPr>
          </a:p>
        </p:txBody>
      </p:sp>
      <p:sp>
        <p:nvSpPr>
          <p:cNvPr id="5" name="文本框 4"/>
          <p:cNvSpPr txBox="1"/>
          <p:nvPr userDrawn="1"/>
        </p:nvSpPr>
        <p:spPr>
          <a:xfrm>
            <a:off x="1154112" y="4864764"/>
            <a:ext cx="3213100" cy="460375"/>
          </a:xfrm>
          <a:prstGeom prst="rect">
            <a:avLst/>
          </a:prstGeom>
        </p:spPr>
        <p:txBody>
          <a:bodyPr wrap="square" rtlCol="0">
            <a:spAutoFit/>
          </a:bodyPr>
          <a:p>
            <a:r>
              <a:rPr lang="zh-CN" altLang="en-US" sz="1200">
                <a:latin typeface="MiSans" pitchFamily="34" charset="-122"/>
                <a:ea typeface="MiSans" pitchFamily="34" charset="-122"/>
                <a:cs typeface="MiSans" pitchFamily="34" charset="-122"/>
              </a:rPr>
              <a:t>网络拓扑图</a:t>
            </a:r>
            <a:r>
              <a:rPr lang="en-US" altLang="zh-CN" sz="1200">
                <a:latin typeface="MiSans" pitchFamily="34" charset="-122"/>
                <a:ea typeface="MiSans" pitchFamily="34" charset="-122"/>
                <a:cs typeface="MiSans" pitchFamily="34" charset="-122"/>
              </a:rPr>
              <a:t> (178</a:t>
            </a:r>
            <a:r>
              <a:rPr lang="zh-CN" altLang="en-US" sz="1200">
                <a:latin typeface="MiSans" pitchFamily="34" charset="-122"/>
                <a:ea typeface="MiSans" pitchFamily="34" charset="-122"/>
                <a:cs typeface="MiSans" pitchFamily="34" charset="-122"/>
              </a:rPr>
              <a:t>节点</a:t>
            </a:r>
            <a:r>
              <a:rPr lang="en-US" altLang="zh-CN" sz="1200">
                <a:latin typeface="MiSans" pitchFamily="34" charset="-122"/>
                <a:ea typeface="MiSans" pitchFamily="34" charset="-122"/>
                <a:cs typeface="MiSans" pitchFamily="34" charset="-122"/>
              </a:rPr>
              <a:t>, 107</a:t>
            </a:r>
            <a:r>
              <a:rPr lang="zh-CN" altLang="en-US" sz="1200">
                <a:latin typeface="MiSans" pitchFamily="34" charset="-122"/>
                <a:ea typeface="MiSans" pitchFamily="34" charset="-122"/>
                <a:cs typeface="MiSans" pitchFamily="34" charset="-122"/>
              </a:rPr>
              <a:t>边</a:t>
            </a:r>
            <a:r>
              <a:rPr lang="en-US" altLang="zh-CN" sz="1200">
                <a:latin typeface="MiSans" pitchFamily="34" charset="-122"/>
                <a:ea typeface="MiSans" pitchFamily="34" charset="-122"/>
                <a:cs typeface="MiSans" pitchFamily="34" charset="-122"/>
              </a:rPr>
              <a:t>)</a:t>
            </a:r>
            <a:endParaRPr lang="en-US" altLang="zh-CN" sz="1200">
              <a:latin typeface="MiSans" pitchFamily="34" charset="-122"/>
              <a:ea typeface="MiSans" pitchFamily="34" charset="-122"/>
              <a:cs typeface="MiSans" pitchFamily="34" charset="-122"/>
            </a:endParaRPr>
          </a:p>
          <a:p>
            <a:endParaRPr lang="zh-CN" altLang="en-US" sz="1200">
              <a:latin typeface="MiSans" pitchFamily="34" charset="-122"/>
              <a:ea typeface="MiSans" pitchFamily="34" charset="-122"/>
              <a:cs typeface="MiSans" pitchFamily="34" charset="-122"/>
            </a:endParaRPr>
          </a:p>
        </p:txBody>
      </p:sp>
      <p:pic>
        <p:nvPicPr>
          <p:cNvPr id="7" name="图片 6" descr="post_object_image_115738147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6415" y="287828"/>
            <a:ext cx="3296949" cy="3266908"/>
          </a:xfrm>
          <a:prstGeom prst="rect">
            <a:avLst/>
          </a:prstGeom>
        </p:spPr>
      </p:pic>
      <p:sp>
        <p:nvSpPr>
          <p:cNvPr id="11" name="文本框 10"/>
          <p:cNvSpPr txBox="1"/>
          <p:nvPr userDrawn="1"/>
        </p:nvSpPr>
        <p:spPr>
          <a:xfrm>
            <a:off x="7664161" y="798166"/>
            <a:ext cx="4355811" cy="2246226"/>
          </a:xfrm>
          <a:prstGeom prst="rect">
            <a:avLst/>
          </a:prstGeom>
        </p:spPr>
        <p:txBody>
          <a:bodyPr wrap="square" rtlCol="0">
            <a:noAutofit/>
          </a:bodyPr>
          <a:p>
            <a:r>
              <a:rPr lang="zh-CN" altLang="en-US" sz="1400">
                <a:solidFill>
                  <a:srgbClr val="FF0000"/>
                </a:solidFill>
                <a:highlight>
                  <a:srgbClr val="FFFF00"/>
                </a:highlight>
                <a:latin typeface="MiSans" pitchFamily="34" charset="-122"/>
                <a:ea typeface="MiSans" pitchFamily="34" charset="-122"/>
                <a:cs typeface="MiSans" pitchFamily="34" charset="-122"/>
              </a:rPr>
              <a:t>量化分析：</a:t>
            </a:r>
            <a:endParaRPr lang="zh-CN" altLang="en-US" sz="1400">
              <a:solidFill>
                <a:srgbClr val="FF0000"/>
              </a:solidFill>
              <a:highlight>
                <a:srgbClr val="FFFF00"/>
              </a:highlight>
              <a:latin typeface="MiSans" pitchFamily="34" charset="-122"/>
              <a:ea typeface="MiSans" pitchFamily="34" charset="-122"/>
              <a:cs typeface="MiSans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>
                <a:latin typeface="MiSans" pitchFamily="34" charset="-122"/>
                <a:ea typeface="MiSans" pitchFamily="34" charset="-122"/>
                <a:cs typeface="MiSans" pitchFamily="34" charset="-122"/>
              </a:rPr>
              <a:t>Quest (63.5%)</a:t>
            </a:r>
            <a:r>
              <a:rPr lang="zh-CN" altLang="en-US" sz="1400">
                <a:latin typeface="MiSans" pitchFamily="34" charset="-122"/>
                <a:ea typeface="MiSans" pitchFamily="34" charset="-122"/>
                <a:cs typeface="MiSans" pitchFamily="34" charset="-122"/>
              </a:rPr>
              <a:t>：</a:t>
            </a:r>
            <a:r>
              <a:rPr lang="zh-CN" altLang="en-US" sz="1400">
                <a:solidFill>
                  <a:srgbClr val="FF0000"/>
                </a:solidFill>
                <a:latin typeface="MiSans" pitchFamily="34" charset="-122"/>
                <a:ea typeface="MiSans" pitchFamily="34" charset="-122"/>
                <a:cs typeface="MiSans" pitchFamily="34" charset="-122"/>
              </a:rPr>
              <a:t>任务系统占主导</a:t>
            </a:r>
            <a:r>
              <a:rPr lang="zh-CN" altLang="en-US" sz="1400">
                <a:latin typeface="MiSans" pitchFamily="34" charset="-122"/>
                <a:ea typeface="MiSans" pitchFamily="34" charset="-122"/>
                <a:cs typeface="MiSans" pitchFamily="34" charset="-122"/>
              </a:rPr>
              <a:t>，符合</a:t>
            </a:r>
            <a:r>
              <a:rPr lang="en-US" altLang="zh-CN" sz="1400">
                <a:latin typeface="MiSans" pitchFamily="34" charset="-122"/>
                <a:ea typeface="MiSans" pitchFamily="34" charset="-122"/>
                <a:cs typeface="MiSans" pitchFamily="34" charset="-122"/>
              </a:rPr>
              <a:t>RPG</a:t>
            </a:r>
            <a:r>
              <a:rPr lang="zh-CN" altLang="en-US" sz="1400">
                <a:latin typeface="MiSans" pitchFamily="34" charset="-122"/>
                <a:ea typeface="MiSans" pitchFamily="34" charset="-122"/>
                <a:cs typeface="MiSans" pitchFamily="34" charset="-122"/>
              </a:rPr>
              <a:t>游戏设计范式</a:t>
            </a:r>
            <a:endParaRPr lang="zh-CN" altLang="en-US" sz="1400">
              <a:latin typeface="MiSans" pitchFamily="34" charset="-122"/>
              <a:ea typeface="MiSans" pitchFamily="34" charset="-122"/>
              <a:cs typeface="MiSans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>
                <a:latin typeface="MiSans" pitchFamily="34" charset="-122"/>
                <a:ea typeface="MiSans" pitchFamily="34" charset="-122"/>
                <a:cs typeface="MiSans" pitchFamily="34" charset="-122"/>
              </a:rPr>
              <a:t>Unknown (24.7%)</a:t>
            </a:r>
            <a:r>
              <a:rPr lang="zh-CN" altLang="en-US" sz="1400">
                <a:latin typeface="MiSans" pitchFamily="34" charset="-122"/>
                <a:ea typeface="MiSans" pitchFamily="34" charset="-122"/>
                <a:cs typeface="MiSans" pitchFamily="34" charset="-122"/>
              </a:rPr>
              <a:t>：标注缺失严重，需完善元数据</a:t>
            </a:r>
            <a:endParaRPr lang="zh-CN" altLang="en-US" sz="1400">
              <a:latin typeface="MiSans" pitchFamily="34" charset="-122"/>
              <a:ea typeface="MiSans" pitchFamily="34" charset="-122"/>
              <a:cs typeface="MiSans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>
                <a:latin typeface="MiSans" pitchFamily="34" charset="-122"/>
                <a:ea typeface="MiSans" pitchFamily="34" charset="-122"/>
                <a:cs typeface="MiSans" pitchFamily="34" charset="-122"/>
              </a:rPr>
              <a:t>NPC (5.6%)</a:t>
            </a:r>
            <a:r>
              <a:rPr lang="zh-CN" altLang="en-US" sz="1400">
                <a:latin typeface="MiSans" pitchFamily="34" charset="-122"/>
                <a:ea typeface="MiSans" pitchFamily="34" charset="-122"/>
                <a:cs typeface="MiSans" pitchFamily="34" charset="-122"/>
              </a:rPr>
              <a:t>：</a:t>
            </a:r>
            <a:r>
              <a:rPr lang="zh-CN" altLang="en-US" sz="1400">
                <a:solidFill>
                  <a:srgbClr val="FF0000"/>
                </a:solidFill>
                <a:latin typeface="MiSans" pitchFamily="34" charset="-122"/>
                <a:ea typeface="MiSans" pitchFamily="34" charset="-122"/>
                <a:cs typeface="MiSans" pitchFamily="34" charset="-122"/>
              </a:rPr>
              <a:t>社交系统薄弱</a:t>
            </a:r>
            <a:r>
              <a:rPr lang="zh-CN" altLang="en-US" sz="1400">
                <a:latin typeface="MiSans" pitchFamily="34" charset="-122"/>
                <a:ea typeface="MiSans" pitchFamily="34" charset="-122"/>
                <a:cs typeface="MiSans" pitchFamily="34" charset="-122"/>
              </a:rPr>
              <a:t>，低于同类游戏平均水平</a:t>
            </a:r>
            <a:r>
              <a:rPr lang="en-US" altLang="zh-CN" sz="1400">
                <a:latin typeface="MiSans" pitchFamily="34" charset="-122"/>
                <a:ea typeface="MiSans" pitchFamily="34" charset="-122"/>
                <a:cs typeface="MiSans" pitchFamily="34" charset="-122"/>
              </a:rPr>
              <a:t>(10</a:t>
            </a:r>
            <a:r>
              <a:rPr lang="zh-CN" altLang="en-US" sz="1400">
                <a:latin typeface="MiSans" pitchFamily="34" charset="-122"/>
                <a:ea typeface="MiSans" pitchFamily="34" charset="-122"/>
                <a:cs typeface="MiSans" pitchFamily="34" charset="-122"/>
              </a:rPr>
              <a:t>-</a:t>
            </a:r>
            <a:r>
              <a:rPr lang="en-US" altLang="zh-CN" sz="1400">
                <a:latin typeface="MiSans" pitchFamily="34" charset="-122"/>
                <a:ea typeface="MiSans" pitchFamily="34" charset="-122"/>
                <a:cs typeface="MiSans" pitchFamily="34" charset="-122"/>
              </a:rPr>
              <a:t>15%)</a:t>
            </a:r>
            <a:endParaRPr lang="en-US" altLang="zh-CN" sz="1400">
              <a:latin typeface="MiSans" pitchFamily="34" charset="-122"/>
              <a:ea typeface="MiSans" pitchFamily="34" charset="-122"/>
              <a:cs typeface="MiSans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>
                <a:latin typeface="MiSans" pitchFamily="34" charset="-122"/>
                <a:ea typeface="MiSans" pitchFamily="34" charset="-122"/>
                <a:cs typeface="MiSans" pitchFamily="34" charset="-122"/>
              </a:rPr>
              <a:t>Item (3.9%)</a:t>
            </a:r>
            <a:r>
              <a:rPr lang="zh-CN" altLang="en-US" sz="1400">
                <a:latin typeface="MiSans" pitchFamily="34" charset="-122"/>
                <a:ea typeface="MiSans" pitchFamily="34" charset="-122"/>
                <a:cs typeface="MiSans" pitchFamily="34" charset="-122"/>
              </a:rPr>
              <a:t>：收集系统简单，可扩展空间大</a:t>
            </a:r>
            <a:endParaRPr lang="zh-CN" altLang="en-US" sz="1400">
              <a:latin typeface="MiSans" pitchFamily="34" charset="-122"/>
              <a:ea typeface="MiSans" pitchFamily="34" charset="-122"/>
              <a:cs typeface="MiSans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>
                <a:latin typeface="MiSans" pitchFamily="34" charset="-122"/>
                <a:ea typeface="MiSans" pitchFamily="34" charset="-122"/>
                <a:cs typeface="MiSans" pitchFamily="34" charset="-122"/>
              </a:rPr>
              <a:t>Location (2.2%)</a:t>
            </a:r>
            <a:r>
              <a:rPr lang="zh-CN" altLang="en-US" sz="1400">
                <a:latin typeface="MiSans" pitchFamily="34" charset="-122"/>
                <a:ea typeface="MiSans" pitchFamily="34" charset="-122"/>
                <a:cs typeface="MiSans" pitchFamily="34" charset="-122"/>
              </a:rPr>
              <a:t>：场景丰富度不足，影响探索体验</a:t>
            </a:r>
            <a:endParaRPr lang="zh-CN" altLang="en-US" sz="1400">
              <a:latin typeface="MiSans" pitchFamily="34" charset="-122"/>
              <a:ea typeface="MiSans" pitchFamily="34" charset="-122"/>
              <a:cs typeface="MiSans" pitchFamily="34" charset="-122"/>
            </a:endParaRPr>
          </a:p>
        </p:txBody>
      </p:sp>
      <p:sp>
        <p:nvSpPr>
          <p:cNvPr id="12" name="文本框 11"/>
          <p:cNvSpPr txBox="1"/>
          <p:nvPr userDrawn="1"/>
        </p:nvSpPr>
        <p:spPr>
          <a:xfrm>
            <a:off x="5470063" y="3246928"/>
            <a:ext cx="1593561" cy="461010"/>
          </a:xfrm>
          <a:prstGeom prst="rect">
            <a:avLst/>
          </a:prstGeom>
        </p:spPr>
        <p:txBody>
          <a:bodyPr wrap="square" rtlCol="0">
            <a:noAutofit/>
          </a:bodyPr>
          <a:p>
            <a:r>
              <a:rPr lang="zh-CN" altLang="en-US" sz="1200">
                <a:latin typeface="MiSans" pitchFamily="34" charset="-122"/>
                <a:ea typeface="MiSans" pitchFamily="34" charset="-122"/>
                <a:cs typeface="MiSans" pitchFamily="34" charset="-122"/>
              </a:rPr>
              <a:t>节点类型分布饼图</a:t>
            </a:r>
            <a:endParaRPr lang="zh-CN" altLang="en-US" sz="1200">
              <a:latin typeface="MiSans" pitchFamily="34" charset="-122"/>
              <a:ea typeface="MiSans" pitchFamily="34" charset="-122"/>
              <a:cs typeface="MiSans" pitchFamily="34" charset="-122"/>
            </a:endParaRPr>
          </a:p>
          <a:p>
            <a:endParaRPr lang="zh-CN" altLang="en-US" sz="1200">
              <a:latin typeface="MiSans" pitchFamily="34" charset="-122"/>
              <a:ea typeface="MiSans" pitchFamily="34" charset="-122"/>
              <a:cs typeface="MiSans" pitchFamily="34" charset="-122"/>
            </a:endParaRPr>
          </a:p>
        </p:txBody>
      </p:sp>
      <p:pic>
        <p:nvPicPr>
          <p:cNvPr id="13" name="图片 12" descr="post_object_image_351544325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0580" y="3707909"/>
            <a:ext cx="2648618" cy="2195945"/>
          </a:xfrm>
          <a:prstGeom prst="rect">
            <a:avLst/>
          </a:prstGeom>
        </p:spPr>
      </p:pic>
      <p:sp>
        <p:nvSpPr>
          <p:cNvPr id="14" name="文本框 13"/>
          <p:cNvSpPr txBox="1"/>
          <p:nvPr userDrawn="1"/>
        </p:nvSpPr>
        <p:spPr>
          <a:xfrm>
            <a:off x="7781665" y="4236691"/>
            <a:ext cx="4142220" cy="1138382"/>
          </a:xfrm>
          <a:prstGeom prst="rect">
            <a:avLst/>
          </a:prstGeom>
        </p:spPr>
        <p:txBody>
          <a:bodyPr wrap="square" rtlCol="0">
            <a:noAutofit/>
          </a:bodyPr>
          <a:p>
            <a:r>
              <a:rPr lang="zh-CN" altLang="en-US" sz="1400">
                <a:solidFill>
                  <a:srgbClr val="FF0000"/>
                </a:solidFill>
                <a:highlight>
                  <a:srgbClr val="FFFF00"/>
                </a:highlight>
                <a:latin typeface="MiSans" pitchFamily="34" charset="-122"/>
                <a:ea typeface="MiSans" pitchFamily="34" charset="-122"/>
                <a:cs typeface="MiSans" pitchFamily="34" charset="-122"/>
              </a:rPr>
              <a:t>连接性分析</a:t>
            </a:r>
            <a:r>
              <a:rPr lang="zh-CN" altLang="en-US" sz="1400">
                <a:highlight>
                  <a:srgbClr val="FFFF00"/>
                </a:highlight>
                <a:latin typeface="MiSans" pitchFamily="34" charset="-122"/>
                <a:ea typeface="MiSans" pitchFamily="34" charset="-122"/>
                <a:cs typeface="MiSans" pitchFamily="34" charset="-122"/>
              </a:rPr>
              <a:t>：</a:t>
            </a:r>
            <a:endParaRPr lang="zh-CN" altLang="en-US" sz="1400">
              <a:highlight>
                <a:srgbClr val="FFFF00"/>
              </a:highlight>
              <a:latin typeface="MiSans" pitchFamily="34" charset="-122"/>
              <a:ea typeface="MiSans" pitchFamily="34" charset="-122"/>
              <a:cs typeface="MiSans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>
                <a:latin typeface="MiSans" pitchFamily="34" charset="-122"/>
                <a:ea typeface="MiSans" pitchFamily="34" charset="-122"/>
                <a:cs typeface="MiSans" pitchFamily="34" charset="-122"/>
              </a:rPr>
              <a:t>分布呈现长尾特征，符合复杂网络普遍规律</a:t>
            </a:r>
            <a:endParaRPr lang="zh-CN" altLang="en-US" sz="1400">
              <a:latin typeface="MiSans" pitchFamily="34" charset="-122"/>
              <a:ea typeface="MiSans" pitchFamily="34" charset="-122"/>
              <a:cs typeface="MiSans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>
                <a:latin typeface="MiSans" pitchFamily="34" charset="-122"/>
                <a:ea typeface="MiSans" pitchFamily="34" charset="-122"/>
                <a:cs typeface="MiSans" pitchFamily="34" charset="-122"/>
              </a:rPr>
              <a:t>大部分节点连接数为</a:t>
            </a:r>
            <a:r>
              <a:rPr lang="en-US" altLang="zh-CN" sz="1400">
                <a:latin typeface="MiSans" pitchFamily="34" charset="-122"/>
                <a:ea typeface="MiSans" pitchFamily="34" charset="-122"/>
                <a:cs typeface="MiSans" pitchFamily="34" charset="-122"/>
              </a:rPr>
              <a:t>1-3</a:t>
            </a:r>
            <a:r>
              <a:rPr lang="zh-CN" altLang="en-US" sz="1400">
                <a:latin typeface="MiSans" pitchFamily="34" charset="-122"/>
                <a:ea typeface="MiSans" pitchFamily="34" charset="-122"/>
                <a:cs typeface="MiSans" pitchFamily="34" charset="-122"/>
              </a:rPr>
              <a:t>，网络整体稀疏连接</a:t>
            </a:r>
            <a:endParaRPr lang="zh-CN" altLang="en-US" sz="1400">
              <a:latin typeface="MiSans" pitchFamily="34" charset="-122"/>
              <a:ea typeface="MiSans" pitchFamily="34" charset="-122"/>
              <a:cs typeface="MiSans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>
                <a:latin typeface="MiSans" pitchFamily="34" charset="-122"/>
                <a:ea typeface="MiSans" pitchFamily="34" charset="-122"/>
                <a:cs typeface="MiSans" pitchFamily="34" charset="-122"/>
              </a:rPr>
              <a:t>少数节点连接数</a:t>
            </a:r>
            <a:r>
              <a:rPr lang="en-US" altLang="zh-CN" sz="1400">
                <a:latin typeface="MiSans" pitchFamily="34" charset="-122"/>
                <a:ea typeface="MiSans" pitchFamily="34" charset="-122"/>
                <a:cs typeface="MiSans" pitchFamily="34" charset="-122"/>
              </a:rPr>
              <a:t>&gt;10</a:t>
            </a:r>
            <a:r>
              <a:rPr lang="zh-CN" altLang="en-US" sz="1400">
                <a:latin typeface="MiSans" pitchFamily="34" charset="-122"/>
                <a:ea typeface="MiSans" pitchFamily="34" charset="-122"/>
                <a:cs typeface="MiSans" pitchFamily="34" charset="-122"/>
              </a:rPr>
              <a:t>，承担核心枢纽功能</a:t>
            </a:r>
            <a:endParaRPr lang="zh-CN" altLang="en-US" sz="1400">
              <a:latin typeface="MiSans" pitchFamily="34" charset="-122"/>
              <a:ea typeface="MiSans" pitchFamily="34" charset="-122"/>
              <a:cs typeface="MiSans" pitchFamily="34" charset="-122"/>
            </a:endParaRPr>
          </a:p>
        </p:txBody>
      </p:sp>
      <p:sp>
        <p:nvSpPr>
          <p:cNvPr id="15" name="文本框 14"/>
          <p:cNvSpPr txBox="1"/>
          <p:nvPr userDrawn="1"/>
        </p:nvSpPr>
        <p:spPr>
          <a:xfrm>
            <a:off x="5773680" y="6059718"/>
            <a:ext cx="1289974" cy="521970"/>
          </a:xfrm>
          <a:prstGeom prst="rect">
            <a:avLst/>
          </a:prstGeom>
        </p:spPr>
        <p:txBody>
          <a:bodyPr wrap="square" rtlCol="0">
            <a:noAutofit/>
          </a:bodyPr>
          <a:p>
            <a:r>
              <a:rPr lang="zh-CN" altLang="en-US" sz="1200">
                <a:latin typeface="MiSans" pitchFamily="34" charset="-122"/>
                <a:ea typeface="MiSans" pitchFamily="34" charset="-122"/>
                <a:cs typeface="MiSans" pitchFamily="34" charset="-122"/>
              </a:rPr>
              <a:t>度分布直方图</a:t>
            </a:r>
            <a:endParaRPr lang="zh-CN" altLang="en-US" sz="1200">
              <a:latin typeface="MiSans" pitchFamily="34" charset="-122"/>
              <a:ea typeface="MiSans" pitchFamily="34" charset="-122"/>
              <a:cs typeface="MiSans" pitchFamily="34" charset="-122"/>
            </a:endParaRPr>
          </a:p>
          <a:p>
            <a:endParaRPr lang="zh-CN" altLang="en-US" sz="1400">
              <a:latin typeface="MiSans" pitchFamily="34" charset="-122"/>
              <a:ea typeface="MiSans" pitchFamily="34" charset="-122"/>
              <a:cs typeface="MiSans" pitchFamily="34" charset="-122"/>
            </a:endParaRPr>
          </a:p>
        </p:txBody>
      </p:sp>
      <p:cxnSp>
        <p:nvCxnSpPr>
          <p:cNvPr id="16" name="直接连接符 15"/>
          <p:cNvCxnSpPr/>
          <p:nvPr userDrawn="1"/>
        </p:nvCxnSpPr>
        <p:spPr>
          <a:xfrm>
            <a:off x="4728037" y="0"/>
            <a:ext cx="0" cy="6789247"/>
          </a:xfrm>
          <a:prstGeom prst="line">
            <a:avLst/>
          </a:prstGeom>
          <a:ln w="19050" cmpd="sng">
            <a:solidFill>
              <a:srgbClr val="D3BDA6">
                <a:alpha val="100000"/>
              </a:srgbClr>
            </a:solidFill>
            <a:prstDash val="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 userDrawn="1"/>
        </p:nvCxnSpPr>
        <p:spPr>
          <a:xfrm>
            <a:off x="4723130" y="3619500"/>
            <a:ext cx="7438390" cy="0"/>
          </a:xfrm>
          <a:prstGeom prst="line">
            <a:avLst/>
          </a:prstGeom>
          <a:ln w="19050" cmpd="sng">
            <a:solidFill>
              <a:srgbClr val="D3BDA6">
                <a:alpha val="100000"/>
              </a:srgbClr>
            </a:solidFill>
            <a:prstDash val="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4-16:31:07-d2sksiu1bb2p4onbqi40.png"/>
          <p:cNvPicPr>
            <a:picLocks noChangeAspect="1"/>
          </p:cNvPicPr>
          <p:nvPr/>
        </p:nvPicPr>
        <p:blipFill>
          <a:blip r:embed="rId1"/>
          <a:srcRect l="16" r="16"/>
          <a:stretch>
            <a:fillRect/>
          </a:stretch>
        </p:blipFill>
        <p:spPr>
          <a:xfrm>
            <a:off x="-18415" y="-57785"/>
            <a:ext cx="12230735" cy="6925945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5259479" y="1791854"/>
            <a:ext cx="6386478" cy="20433"/>
          </a:xfrm>
          <a:prstGeom prst="line">
            <a:avLst/>
          </a:prstGeom>
          <a:noFill/>
          <a:ln w="12700">
            <a:solidFill>
              <a:srgbClr val="D3BDA6"/>
            </a:solidFill>
            <a:prstDash val="solid"/>
            <a:headEnd type="none"/>
            <a:tailEnd type="none"/>
          </a:ln>
        </p:spPr>
      </p:sp>
      <p:sp>
        <p:nvSpPr>
          <p:cNvPr id="4" name="Shape 1"/>
          <p:cNvSpPr/>
          <p:nvPr/>
        </p:nvSpPr>
        <p:spPr>
          <a:xfrm>
            <a:off x="5259479" y="2563760"/>
            <a:ext cx="6386478" cy="20433"/>
          </a:xfrm>
          <a:prstGeom prst="line">
            <a:avLst/>
          </a:prstGeom>
          <a:noFill/>
          <a:ln w="12700">
            <a:solidFill>
              <a:srgbClr val="D3BDA6"/>
            </a:solidFill>
            <a:prstDash val="solid"/>
            <a:headEnd type="none"/>
            <a:tailEnd type="none"/>
          </a:ln>
        </p:spPr>
      </p:sp>
      <p:sp>
        <p:nvSpPr>
          <p:cNvPr id="5" name="Shape 2"/>
          <p:cNvSpPr/>
          <p:nvPr/>
        </p:nvSpPr>
        <p:spPr>
          <a:xfrm>
            <a:off x="5259479" y="3335667"/>
            <a:ext cx="6386478" cy="20433"/>
          </a:xfrm>
          <a:prstGeom prst="line">
            <a:avLst/>
          </a:prstGeom>
          <a:noFill/>
          <a:ln w="12700">
            <a:solidFill>
              <a:srgbClr val="D3BDA6"/>
            </a:solidFill>
            <a:prstDash val="solid"/>
            <a:headEnd type="none"/>
            <a:tailEnd type="none"/>
          </a:ln>
        </p:spPr>
      </p:sp>
      <p:sp>
        <p:nvSpPr>
          <p:cNvPr id="6" name="Shape 3"/>
          <p:cNvSpPr/>
          <p:nvPr/>
        </p:nvSpPr>
        <p:spPr>
          <a:xfrm>
            <a:off x="5259479" y="4107574"/>
            <a:ext cx="6386478" cy="20433"/>
          </a:xfrm>
          <a:prstGeom prst="line">
            <a:avLst/>
          </a:prstGeom>
          <a:noFill/>
          <a:ln w="12700">
            <a:solidFill>
              <a:srgbClr val="D3BDA6"/>
            </a:solidFill>
            <a:prstDash val="solid"/>
            <a:headEnd type="none"/>
            <a:tailEnd type="none"/>
          </a:ln>
        </p:spPr>
      </p:sp>
      <p:sp>
        <p:nvSpPr>
          <p:cNvPr id="7" name="Shape 4"/>
          <p:cNvSpPr/>
          <p:nvPr/>
        </p:nvSpPr>
        <p:spPr>
          <a:xfrm>
            <a:off x="5259479" y="4879480"/>
            <a:ext cx="6386478" cy="20433"/>
          </a:xfrm>
          <a:prstGeom prst="line">
            <a:avLst/>
          </a:prstGeom>
          <a:noFill/>
          <a:ln w="12700">
            <a:solidFill>
              <a:srgbClr val="D3BDA6"/>
            </a:solidFill>
            <a:prstDash val="solid"/>
            <a:headEnd type="none"/>
            <a:tailEnd type="none"/>
          </a:ln>
        </p:spPr>
      </p:sp>
      <p:sp>
        <p:nvSpPr>
          <p:cNvPr id="8" name="Shape 5"/>
          <p:cNvSpPr/>
          <p:nvPr/>
        </p:nvSpPr>
        <p:spPr>
          <a:xfrm>
            <a:off x="5259479" y="5651387"/>
            <a:ext cx="6386478" cy="20433"/>
          </a:xfrm>
          <a:prstGeom prst="line">
            <a:avLst/>
          </a:prstGeom>
          <a:noFill/>
          <a:ln w="12700">
            <a:solidFill>
              <a:srgbClr val="D3BDA6"/>
            </a:solidFill>
            <a:prstDash val="solid"/>
            <a:headEnd type="none"/>
            <a:tailEnd type="none"/>
          </a:ln>
        </p:spPr>
      </p:sp>
      <p:sp>
        <p:nvSpPr>
          <p:cNvPr id="9" name="Text 6"/>
          <p:cNvSpPr/>
          <p:nvPr/>
        </p:nvSpPr>
        <p:spPr>
          <a:xfrm>
            <a:off x="1827530" y="3183890"/>
            <a:ext cx="2230120" cy="36830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rgbClr val="FFFFFF">
                    <a:alpha val="55000"/>
                  </a:srgbClr>
                </a:solidFill>
                <a:latin typeface="+mn-lt"/>
                <a:ea typeface="+mn-ea"/>
                <a:cs typeface="+mn-cs"/>
              </a:rPr>
              <a:t>CONTENTS</a:t>
            </a:r>
            <a:endParaRPr lang="en-US" sz="1600" dirty="0">
              <a:latin typeface="+mn-lt"/>
              <a:ea typeface="+mn-ea"/>
              <a:cs typeface="+mn-cs"/>
            </a:endParaRPr>
          </a:p>
        </p:txBody>
      </p:sp>
      <p:sp>
        <p:nvSpPr>
          <p:cNvPr id="10" name="Text 7"/>
          <p:cNvSpPr/>
          <p:nvPr/>
        </p:nvSpPr>
        <p:spPr>
          <a:xfrm>
            <a:off x="5184775" y="1186815"/>
            <a:ext cx="841800" cy="453495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2800" b="1" dirty="0">
                <a:solidFill>
                  <a:srgbClr val="D3BDA6"/>
                </a:solidFill>
                <a:latin typeface="+mn-lt"/>
                <a:ea typeface="+mn-ea"/>
                <a:cs typeface="+mn-cs"/>
              </a:rPr>
              <a:t>01</a:t>
            </a:r>
            <a:endParaRPr lang="en-US" sz="1600" dirty="0">
              <a:latin typeface="+mn-lt"/>
              <a:ea typeface="+mn-ea"/>
              <a:cs typeface="+mn-cs"/>
            </a:endParaRPr>
          </a:p>
        </p:txBody>
      </p:sp>
      <p:sp>
        <p:nvSpPr>
          <p:cNvPr id="11" name="Text 8"/>
          <p:cNvSpPr/>
          <p:nvPr/>
        </p:nvSpPr>
        <p:spPr>
          <a:xfrm>
            <a:off x="6048018" y="1236762"/>
            <a:ext cx="5324025" cy="30678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1A1A1A"/>
                </a:solidFill>
                <a:latin typeface="+mn-lt"/>
                <a:ea typeface="+mn-ea"/>
                <a:cs typeface="+mn-cs"/>
              </a:rPr>
              <a:t>游戏风格与研究介绍</a:t>
            </a:r>
            <a:endParaRPr lang="en-US" sz="1600" dirty="0">
              <a:latin typeface="+mn-lt"/>
              <a:ea typeface="+mn-ea"/>
              <a:cs typeface="+mn-cs"/>
            </a:endParaRPr>
          </a:p>
        </p:txBody>
      </p:sp>
      <p:sp>
        <p:nvSpPr>
          <p:cNvPr id="12" name="Text 9"/>
          <p:cNvSpPr/>
          <p:nvPr/>
        </p:nvSpPr>
        <p:spPr>
          <a:xfrm>
            <a:off x="5184775" y="1958722"/>
            <a:ext cx="841800" cy="453495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2800" b="1" dirty="0">
                <a:solidFill>
                  <a:srgbClr val="D3BDA6"/>
                </a:solidFill>
                <a:latin typeface="+mn-lt"/>
                <a:ea typeface="+mn-ea"/>
                <a:cs typeface="+mn-cs"/>
              </a:rPr>
              <a:t>02</a:t>
            </a:r>
            <a:endParaRPr lang="en-US" sz="1600" dirty="0">
              <a:latin typeface="+mn-lt"/>
              <a:ea typeface="+mn-ea"/>
              <a:cs typeface="+mn-cs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6048018" y="2008669"/>
            <a:ext cx="5324025" cy="30678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1A1A1A"/>
                </a:solidFill>
                <a:latin typeface="+mn-lt"/>
                <a:ea typeface="+mn-ea"/>
                <a:cs typeface="+mn-cs"/>
              </a:rPr>
              <a:t>数据收集与预处理</a:t>
            </a:r>
            <a:endParaRPr lang="en-US" sz="1600" dirty="0">
              <a:latin typeface="+mn-lt"/>
              <a:ea typeface="+mn-ea"/>
              <a:cs typeface="+mn-cs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5184775" y="2730628"/>
            <a:ext cx="841800" cy="453495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2800" b="1" dirty="0">
                <a:solidFill>
                  <a:srgbClr val="D3BDA6"/>
                </a:solidFill>
                <a:latin typeface="+mn-lt"/>
                <a:ea typeface="+mn-ea"/>
                <a:cs typeface="+mn-cs"/>
              </a:rPr>
              <a:t>03</a:t>
            </a:r>
            <a:endParaRPr lang="en-US" sz="1600" dirty="0">
              <a:latin typeface="+mn-lt"/>
              <a:ea typeface="+mn-ea"/>
              <a:cs typeface="+mn-cs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6048018" y="2780575"/>
            <a:ext cx="5324025" cy="30678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1A1A1A"/>
                </a:solidFill>
                <a:latin typeface="+mn-lt"/>
                <a:ea typeface="+mn-ea"/>
                <a:cs typeface="+mn-cs"/>
              </a:rPr>
              <a:t>游戏内部知识图谱</a:t>
            </a:r>
            <a:endParaRPr lang="en-US" sz="1600" dirty="0">
              <a:latin typeface="+mn-lt"/>
              <a:ea typeface="+mn-ea"/>
              <a:cs typeface="+mn-cs"/>
            </a:endParaRPr>
          </a:p>
        </p:txBody>
      </p:sp>
      <p:sp>
        <p:nvSpPr>
          <p:cNvPr id="16" name="Text 13"/>
          <p:cNvSpPr/>
          <p:nvPr/>
        </p:nvSpPr>
        <p:spPr>
          <a:xfrm>
            <a:off x="5184775" y="3502535"/>
            <a:ext cx="841800" cy="453495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2800" b="1" dirty="0">
                <a:solidFill>
                  <a:srgbClr val="D3BDA6"/>
                </a:solidFill>
                <a:latin typeface="+mn-lt"/>
                <a:ea typeface="+mn-ea"/>
                <a:cs typeface="+mn-cs"/>
              </a:rPr>
              <a:t>04</a:t>
            </a:r>
            <a:endParaRPr lang="en-US" sz="1600" dirty="0">
              <a:latin typeface="+mn-lt"/>
              <a:ea typeface="+mn-ea"/>
              <a:cs typeface="+mn-cs"/>
            </a:endParaRPr>
          </a:p>
        </p:txBody>
      </p:sp>
      <p:sp>
        <p:nvSpPr>
          <p:cNvPr id="17" name="Text 14"/>
          <p:cNvSpPr/>
          <p:nvPr/>
        </p:nvSpPr>
        <p:spPr>
          <a:xfrm>
            <a:off x="6048018" y="3552482"/>
            <a:ext cx="5324025" cy="30678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1A1A1A"/>
                </a:solidFill>
                <a:latin typeface="+mn-lt"/>
                <a:ea typeface="+mn-ea"/>
                <a:cs typeface="+mn-cs"/>
              </a:rPr>
              <a:t>玩家情感分析</a:t>
            </a:r>
            <a:endParaRPr lang="en-US" sz="1600" dirty="0">
              <a:latin typeface="+mn-lt"/>
              <a:ea typeface="+mn-ea"/>
              <a:cs typeface="+mn-cs"/>
            </a:endParaRPr>
          </a:p>
        </p:txBody>
      </p:sp>
      <p:sp>
        <p:nvSpPr>
          <p:cNvPr id="18" name="Text 15"/>
          <p:cNvSpPr/>
          <p:nvPr/>
        </p:nvSpPr>
        <p:spPr>
          <a:xfrm>
            <a:off x="5184775" y="4274442"/>
            <a:ext cx="841800" cy="453495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2800" b="1" dirty="0">
                <a:solidFill>
                  <a:srgbClr val="D3BDA6"/>
                </a:solidFill>
                <a:latin typeface="+mn-lt"/>
                <a:ea typeface="+mn-ea"/>
                <a:cs typeface="+mn-cs"/>
              </a:rPr>
              <a:t>05</a:t>
            </a:r>
            <a:endParaRPr lang="en-US" sz="1600" dirty="0">
              <a:latin typeface="+mn-lt"/>
              <a:ea typeface="+mn-ea"/>
              <a:cs typeface="+mn-cs"/>
            </a:endParaRPr>
          </a:p>
        </p:txBody>
      </p:sp>
      <p:sp>
        <p:nvSpPr>
          <p:cNvPr id="19" name="Text 16"/>
          <p:cNvSpPr/>
          <p:nvPr/>
        </p:nvSpPr>
        <p:spPr>
          <a:xfrm>
            <a:off x="6048018" y="4324389"/>
            <a:ext cx="5324025" cy="30678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1A1A1A"/>
                </a:solidFill>
                <a:latin typeface="+mn-lt"/>
                <a:ea typeface="+mn-ea"/>
                <a:cs typeface="+mn-cs"/>
              </a:rPr>
              <a:t>交叉关联分析</a:t>
            </a:r>
            <a:endParaRPr lang="en-US" sz="1600" dirty="0">
              <a:latin typeface="+mn-lt"/>
              <a:ea typeface="+mn-ea"/>
              <a:cs typeface="+mn-cs"/>
            </a:endParaRPr>
          </a:p>
        </p:txBody>
      </p:sp>
      <p:sp>
        <p:nvSpPr>
          <p:cNvPr id="20" name="Text 17"/>
          <p:cNvSpPr/>
          <p:nvPr/>
        </p:nvSpPr>
        <p:spPr>
          <a:xfrm>
            <a:off x="5184775" y="5046349"/>
            <a:ext cx="841800" cy="453495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2800" b="1" dirty="0">
                <a:solidFill>
                  <a:srgbClr val="D3BDA6"/>
                </a:solidFill>
                <a:latin typeface="+mn-lt"/>
                <a:ea typeface="+mn-ea"/>
                <a:cs typeface="+mn-cs"/>
              </a:rPr>
              <a:t>06</a:t>
            </a:r>
            <a:endParaRPr lang="en-US" sz="1600" dirty="0">
              <a:latin typeface="+mn-lt"/>
              <a:ea typeface="+mn-ea"/>
              <a:cs typeface="+mn-cs"/>
            </a:endParaRPr>
          </a:p>
        </p:txBody>
      </p:sp>
      <p:sp>
        <p:nvSpPr>
          <p:cNvPr id="21" name="Text 18"/>
          <p:cNvSpPr/>
          <p:nvPr/>
        </p:nvSpPr>
        <p:spPr>
          <a:xfrm>
            <a:off x="6048018" y="5096295"/>
            <a:ext cx="5324025" cy="30678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1A1A1A"/>
                </a:solidFill>
                <a:latin typeface="+mn-lt"/>
                <a:ea typeface="+mn-ea"/>
                <a:cs typeface="+mn-cs"/>
              </a:rPr>
              <a:t>结论与展望</a:t>
            </a:r>
            <a:endParaRPr lang="en-US" sz="1600" dirty="0"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 rot="8100000" flipH="1" flipV="1">
            <a:off x="457835" y="315595"/>
            <a:ext cx="525780" cy="525780"/>
          </a:xfrm>
          <a:prstGeom prst="ellipse">
            <a:avLst/>
          </a:prstGeom>
          <a:gradFill flip="none" rotWithShape="1">
            <a:gsLst>
              <a:gs pos="0">
                <a:srgbClr val="D3BDA6">
                  <a:alpha val="0"/>
                </a:srgbClr>
              </a:gs>
              <a:gs pos="100000">
                <a:srgbClr val="B48E67">
                  <a:alpha val="67000"/>
                </a:srgbClr>
              </a:gs>
            </a:gsLst>
            <a:lin ang="16200000" scaled="1"/>
          </a:gradFill>
        </p:spPr>
      </p:sp>
      <p:sp>
        <p:nvSpPr>
          <p:cNvPr id="3" name="Text 1"/>
          <p:cNvSpPr/>
          <p:nvPr/>
        </p:nvSpPr>
        <p:spPr>
          <a:xfrm rot="8100000">
            <a:off x="457835" y="315595"/>
            <a:ext cx="525780" cy="52578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>
              <a:latin typeface="+mn-lt"/>
              <a:ea typeface="+mn-ea"/>
              <a:cs typeface="+mn-cs"/>
            </a:endParaRPr>
          </a:p>
        </p:txBody>
      </p:sp>
      <p:pic>
        <p:nvPicPr>
          <p:cNvPr id="4" name="Image 0" descr="https://kimi-img.moonshot.cn/pub/slides/slides_tmpl/image/25-09-04-16:31:14-d2skskm1bb2p4onbqik0.png"/>
          <p:cNvPicPr>
            <a:picLocks noChangeAspect="1"/>
          </p:cNvPicPr>
          <p:nvPr/>
        </p:nvPicPr>
        <p:blipFill>
          <a:blip r:embed="rId1"/>
          <a:srcRect l="3" r="3"/>
          <a:stretch>
            <a:fillRect/>
          </a:stretch>
        </p:blipFill>
        <p:spPr>
          <a:xfrm>
            <a:off x="-20955" y="-12065"/>
            <a:ext cx="12203430" cy="6897370"/>
          </a:xfrm>
          <a:prstGeom prst="rect">
            <a:avLst/>
          </a:prstGeom>
        </p:spPr>
      </p:pic>
      <p:sp>
        <p:nvSpPr>
          <p:cNvPr id="8" name="文本框 7"/>
          <p:cNvSpPr txBox="1"/>
          <p:nvPr userDrawn="1"/>
        </p:nvSpPr>
        <p:spPr>
          <a:xfrm>
            <a:off x="7883929" y="607349"/>
            <a:ext cx="4887710" cy="2861310"/>
          </a:xfrm>
          <a:prstGeom prst="rect">
            <a:avLst/>
          </a:prstGeom>
        </p:spPr>
        <p:txBody>
          <a:bodyPr wrap="square" rtlCol="0">
            <a:noAutofit/>
          </a:bodyPr>
          <a:p>
            <a:r>
              <a:rPr lang="zh-CN" altLang="en-US" sz="1400">
                <a:solidFill>
                  <a:srgbClr val="FF0000"/>
                </a:solidFill>
                <a:latin typeface="MiSans" pitchFamily="34" charset="-122"/>
                <a:ea typeface="MiSans" pitchFamily="34" charset="-122"/>
                <a:cs typeface="MiSans" pitchFamily="34" charset="-122"/>
              </a:rPr>
              <a:t>关键机制识别：</a:t>
            </a:r>
            <a:endParaRPr lang="zh-CN" altLang="en-US" sz="1400">
              <a:solidFill>
                <a:srgbClr val="FF0000"/>
              </a:solidFill>
              <a:latin typeface="MiSans" pitchFamily="34" charset="-122"/>
              <a:ea typeface="MiSans" pitchFamily="34" charset="-122"/>
              <a:cs typeface="MiSans" pitchFamily="34" charset="-122"/>
            </a:endParaRPr>
          </a:p>
          <a:p>
            <a:r>
              <a:rPr lang="en-US" altLang="zh-CN" sz="1400">
                <a:latin typeface="MiSans" pitchFamily="34" charset="-122"/>
                <a:ea typeface="MiSans" pitchFamily="34" charset="-122"/>
                <a:cs typeface="MiSans" pitchFamily="34" charset="-122"/>
              </a:rPr>
              <a:t>1.</a:t>
            </a:r>
            <a:r>
              <a:rPr lang="zh-CN" altLang="en-US" sz="1400">
                <a:latin typeface="MiSans" pitchFamily="34" charset="-122"/>
                <a:ea typeface="MiSans" pitchFamily="34" charset="-122"/>
                <a:cs typeface="MiSans" pitchFamily="34" charset="-122"/>
              </a:rPr>
              <a:t>作物 </a:t>
            </a:r>
            <a:r>
              <a:rPr lang="en-US" altLang="zh-CN" sz="1400">
                <a:latin typeface="MiSans" pitchFamily="34" charset="-122"/>
                <a:ea typeface="MiSans" pitchFamily="34" charset="-122"/>
                <a:cs typeface="MiSans" pitchFamily="34" charset="-122"/>
              </a:rPr>
              <a:t>(0.119)</a:t>
            </a:r>
            <a:r>
              <a:rPr lang="zh-CN" altLang="en-US" sz="1400">
                <a:latin typeface="MiSans" pitchFamily="34" charset="-122"/>
                <a:ea typeface="MiSans" pitchFamily="34" charset="-122"/>
                <a:cs typeface="MiSans" pitchFamily="34" charset="-122"/>
              </a:rPr>
              <a:t>​ - 核心经济系统</a:t>
            </a:r>
            <a:endParaRPr lang="zh-CN" altLang="en-US" sz="1400">
              <a:latin typeface="MiSans" pitchFamily="34" charset="-122"/>
              <a:ea typeface="MiSans" pitchFamily="34" charset="-122"/>
              <a:cs typeface="MiSans" pitchFamily="34" charset="-122"/>
            </a:endParaRPr>
          </a:p>
          <a:p>
            <a:r>
              <a:rPr lang="en-US" altLang="zh-CN" sz="1400">
                <a:latin typeface="MiSans" pitchFamily="34" charset="-122"/>
                <a:ea typeface="MiSans" pitchFamily="34" charset="-122"/>
                <a:cs typeface="MiSans" pitchFamily="34" charset="-122"/>
              </a:rPr>
              <a:t>2.</a:t>
            </a:r>
            <a:r>
              <a:rPr lang="zh-CN" altLang="en-US" sz="1400">
                <a:latin typeface="MiSans" pitchFamily="34" charset="-122"/>
                <a:ea typeface="MiSans" pitchFamily="34" charset="-122"/>
                <a:cs typeface="MiSans" pitchFamily="34" charset="-122"/>
              </a:rPr>
              <a:t>种子 </a:t>
            </a:r>
            <a:r>
              <a:rPr lang="en-US" altLang="zh-CN" sz="1400">
                <a:latin typeface="MiSans" pitchFamily="34" charset="-122"/>
                <a:ea typeface="MiSans" pitchFamily="34" charset="-122"/>
                <a:cs typeface="MiSans" pitchFamily="34" charset="-122"/>
              </a:rPr>
              <a:t>(0.017)</a:t>
            </a:r>
            <a:r>
              <a:rPr lang="zh-CN" altLang="en-US" sz="1400">
                <a:latin typeface="MiSans" pitchFamily="34" charset="-122"/>
                <a:ea typeface="MiSans" pitchFamily="34" charset="-122"/>
                <a:cs typeface="MiSans" pitchFamily="34" charset="-122"/>
              </a:rPr>
              <a:t>​ - 种植前置条件</a:t>
            </a:r>
            <a:endParaRPr lang="zh-CN" altLang="en-US" sz="1400">
              <a:latin typeface="MiSans" pitchFamily="34" charset="-122"/>
              <a:ea typeface="MiSans" pitchFamily="34" charset="-122"/>
              <a:cs typeface="MiSans" pitchFamily="34" charset="-122"/>
            </a:endParaRPr>
          </a:p>
          <a:p>
            <a:r>
              <a:rPr lang="en-US" altLang="zh-CN" sz="1400">
                <a:latin typeface="MiSans" pitchFamily="34" charset="-122"/>
                <a:ea typeface="MiSans" pitchFamily="34" charset="-122"/>
                <a:cs typeface="MiSans" pitchFamily="34" charset="-122"/>
              </a:rPr>
              <a:t>3.Raising Animals (0.017)</a:t>
            </a:r>
            <a:r>
              <a:rPr lang="zh-CN" altLang="en-US" sz="1400">
                <a:latin typeface="MiSans" pitchFamily="34" charset="-122"/>
                <a:ea typeface="MiSans" pitchFamily="34" charset="-122"/>
                <a:cs typeface="MiSans" pitchFamily="34" charset="-122"/>
              </a:rPr>
              <a:t>​ - 养殖系统</a:t>
            </a:r>
            <a:endParaRPr lang="zh-CN" altLang="en-US" sz="1400">
              <a:latin typeface="MiSans" pitchFamily="34" charset="-122"/>
              <a:ea typeface="MiSans" pitchFamily="34" charset="-122"/>
              <a:cs typeface="MiSans" pitchFamily="34" charset="-122"/>
            </a:endParaRPr>
          </a:p>
          <a:p>
            <a:r>
              <a:rPr lang="en-US" altLang="zh-CN" sz="1400">
                <a:latin typeface="MiSans" pitchFamily="34" charset="-122"/>
                <a:ea typeface="MiSans" pitchFamily="34" charset="-122"/>
                <a:cs typeface="MiSans" pitchFamily="34" charset="-122"/>
              </a:rPr>
              <a:t>4.Robin's Lost Axe (0.017)</a:t>
            </a:r>
            <a:r>
              <a:rPr lang="zh-CN" altLang="en-US" sz="1400">
                <a:latin typeface="MiSans" pitchFamily="34" charset="-122"/>
                <a:ea typeface="MiSans" pitchFamily="34" charset="-122"/>
                <a:cs typeface="MiSans" pitchFamily="34" charset="-122"/>
              </a:rPr>
              <a:t>​ - 工具任务链</a:t>
            </a:r>
            <a:endParaRPr lang="zh-CN" altLang="en-US" sz="1400">
              <a:latin typeface="MiSans" pitchFamily="34" charset="-122"/>
              <a:ea typeface="MiSans" pitchFamily="34" charset="-122"/>
              <a:cs typeface="MiSans" pitchFamily="34" charset="-122"/>
            </a:endParaRPr>
          </a:p>
          <a:p>
            <a:r>
              <a:rPr lang="en-US" altLang="zh-CN" sz="1400">
                <a:latin typeface="MiSans" pitchFamily="34" charset="-122"/>
                <a:ea typeface="MiSans" pitchFamily="34" charset="-122"/>
                <a:cs typeface="MiSans" pitchFamily="34" charset="-122"/>
              </a:rPr>
              <a:t>5.</a:t>
            </a:r>
            <a:r>
              <a:rPr lang="zh-CN" altLang="en-US" sz="1400">
                <a:latin typeface="MiSans" pitchFamily="34" charset="-122"/>
                <a:ea typeface="MiSans" pitchFamily="34" charset="-122"/>
                <a:cs typeface="MiSans" pitchFamily="34" charset="-122"/>
              </a:rPr>
              <a:t>罗宾 </a:t>
            </a:r>
            <a:r>
              <a:rPr lang="en-US" altLang="zh-CN" sz="1400">
                <a:latin typeface="MiSans" pitchFamily="34" charset="-122"/>
                <a:ea typeface="MiSans" pitchFamily="34" charset="-122"/>
                <a:cs typeface="MiSans" pitchFamily="34" charset="-122"/>
              </a:rPr>
              <a:t>(0.017)</a:t>
            </a:r>
            <a:r>
              <a:rPr lang="zh-CN" altLang="en-US" sz="1400">
                <a:latin typeface="MiSans" pitchFamily="34" charset="-122"/>
                <a:ea typeface="MiSans" pitchFamily="34" charset="-122"/>
                <a:cs typeface="MiSans" pitchFamily="34" charset="-122"/>
              </a:rPr>
              <a:t>​ - 关键</a:t>
            </a:r>
            <a:r>
              <a:rPr lang="en-US" altLang="zh-CN" sz="1400">
                <a:latin typeface="MiSans" pitchFamily="34" charset="-122"/>
                <a:ea typeface="MiSans" pitchFamily="34" charset="-122"/>
                <a:cs typeface="MiSans" pitchFamily="34" charset="-122"/>
              </a:rPr>
              <a:t>NPC</a:t>
            </a:r>
            <a:endParaRPr lang="en-US" altLang="zh-CN" sz="1400">
              <a:latin typeface="MiSans" pitchFamily="34" charset="-122"/>
              <a:ea typeface="MiSans" pitchFamily="34" charset="-122"/>
              <a:cs typeface="MiSans" pitchFamily="34" charset="-122"/>
            </a:endParaRPr>
          </a:p>
          <a:p>
            <a:r>
              <a:rPr lang="en-US" altLang="zh-CN" sz="1400">
                <a:latin typeface="MiSans" pitchFamily="34" charset="-122"/>
                <a:ea typeface="MiSans" pitchFamily="34" charset="-122"/>
                <a:cs typeface="MiSans" pitchFamily="34" charset="-122"/>
              </a:rPr>
              <a:t>6.Jodi's Request (0.017)</a:t>
            </a:r>
            <a:r>
              <a:rPr lang="zh-CN" altLang="en-US" sz="1400">
                <a:latin typeface="MiSans" pitchFamily="34" charset="-122"/>
                <a:ea typeface="MiSans" pitchFamily="34" charset="-122"/>
                <a:cs typeface="MiSans" pitchFamily="34" charset="-122"/>
              </a:rPr>
              <a:t>​ - 社交任务</a:t>
            </a:r>
            <a:endParaRPr lang="zh-CN" altLang="en-US" sz="1400">
              <a:latin typeface="MiSans" pitchFamily="34" charset="-122"/>
              <a:ea typeface="MiSans" pitchFamily="34" charset="-122"/>
              <a:cs typeface="MiSans" pitchFamily="34" charset="-122"/>
            </a:endParaRPr>
          </a:p>
          <a:p>
            <a:r>
              <a:rPr lang="en-US" altLang="zh-CN" sz="1400">
                <a:latin typeface="MiSans" pitchFamily="34" charset="-122"/>
                <a:ea typeface="MiSans" pitchFamily="34" charset="-122"/>
                <a:cs typeface="MiSans" pitchFamily="34" charset="-122"/>
              </a:rPr>
              <a:t>7.100</a:t>
            </a:r>
            <a:r>
              <a:rPr lang="zh-CN" altLang="en-US" sz="1400">
                <a:latin typeface="MiSans" pitchFamily="34" charset="-122"/>
                <a:ea typeface="MiSans" pitchFamily="34" charset="-122"/>
                <a:cs typeface="MiSans" pitchFamily="34" charset="-122"/>
              </a:rPr>
              <a:t>金 </a:t>
            </a:r>
            <a:r>
              <a:rPr lang="en-US" altLang="zh-CN" sz="1400">
                <a:latin typeface="MiSans" pitchFamily="34" charset="-122"/>
                <a:ea typeface="MiSans" pitchFamily="34" charset="-122"/>
                <a:cs typeface="MiSans" pitchFamily="34" charset="-122"/>
              </a:rPr>
              <a:t>(0.017)</a:t>
            </a:r>
            <a:r>
              <a:rPr lang="zh-CN" altLang="en-US" sz="1400">
                <a:latin typeface="MiSans" pitchFamily="34" charset="-122"/>
                <a:ea typeface="MiSans" pitchFamily="34" charset="-122"/>
                <a:cs typeface="MiSans" pitchFamily="34" charset="-122"/>
              </a:rPr>
              <a:t>​ - 经济单位</a:t>
            </a:r>
            <a:endParaRPr lang="zh-CN" altLang="en-US" sz="1400">
              <a:latin typeface="MiSans" pitchFamily="34" charset="-122"/>
              <a:ea typeface="MiSans" pitchFamily="34" charset="-122"/>
              <a:cs typeface="MiSans" pitchFamily="34" charset="-122"/>
            </a:endParaRPr>
          </a:p>
          <a:p>
            <a:r>
              <a:rPr lang="en-US" altLang="zh-CN" sz="1400">
                <a:latin typeface="MiSans" pitchFamily="34" charset="-122"/>
                <a:ea typeface="MiSans" pitchFamily="34" charset="-122"/>
                <a:cs typeface="MiSans" pitchFamily="34" charset="-122"/>
              </a:rPr>
              <a:t>8.</a:t>
            </a:r>
            <a:r>
              <a:rPr lang="zh-CN" altLang="en-US" sz="1400">
                <a:latin typeface="MiSans" pitchFamily="34" charset="-122"/>
                <a:ea typeface="MiSans" pitchFamily="34" charset="-122"/>
                <a:cs typeface="MiSans" pitchFamily="34" charset="-122"/>
              </a:rPr>
              <a:t>鱼竿 </a:t>
            </a:r>
            <a:r>
              <a:rPr lang="en-US" altLang="zh-CN" sz="1400">
                <a:latin typeface="MiSans" pitchFamily="34" charset="-122"/>
                <a:ea typeface="MiSans" pitchFamily="34" charset="-122"/>
                <a:cs typeface="MiSans" pitchFamily="34" charset="-122"/>
              </a:rPr>
              <a:t>(0.017)</a:t>
            </a:r>
            <a:r>
              <a:rPr lang="zh-CN" altLang="en-US" sz="1400">
                <a:latin typeface="MiSans" pitchFamily="34" charset="-122"/>
                <a:ea typeface="MiSans" pitchFamily="34" charset="-122"/>
                <a:cs typeface="MiSans" pitchFamily="34" charset="-122"/>
              </a:rPr>
              <a:t>​ - 钓鱼系统</a:t>
            </a:r>
            <a:endParaRPr lang="zh-CN" altLang="en-US" sz="1400">
              <a:latin typeface="MiSans" pitchFamily="34" charset="-122"/>
              <a:ea typeface="MiSans" pitchFamily="34" charset="-122"/>
              <a:cs typeface="MiSans" pitchFamily="34" charset="-122"/>
            </a:endParaRPr>
          </a:p>
          <a:p>
            <a:r>
              <a:rPr lang="en-US" altLang="zh-CN" sz="1400">
                <a:latin typeface="MiSans" pitchFamily="34" charset="-122"/>
                <a:ea typeface="MiSans" pitchFamily="34" charset="-122"/>
                <a:cs typeface="MiSans" pitchFamily="34" charset="-122"/>
              </a:rPr>
              <a:t>9.Meet The Wizard (0.011)</a:t>
            </a:r>
            <a:r>
              <a:rPr lang="zh-CN" altLang="en-US" sz="1400">
                <a:latin typeface="MiSans" pitchFamily="34" charset="-122"/>
                <a:ea typeface="MiSans" pitchFamily="34" charset="-122"/>
                <a:cs typeface="MiSans" pitchFamily="34" charset="-122"/>
              </a:rPr>
              <a:t>​ - 剧情引导</a:t>
            </a:r>
            <a:endParaRPr lang="zh-CN" altLang="en-US" sz="1400">
              <a:latin typeface="MiSans" pitchFamily="34" charset="-122"/>
              <a:ea typeface="MiSans" pitchFamily="34" charset="-122"/>
              <a:cs typeface="MiSans" pitchFamily="34" charset="-122"/>
            </a:endParaRPr>
          </a:p>
        </p:txBody>
      </p:sp>
      <p:pic>
        <p:nvPicPr>
          <p:cNvPr id="13" name="图片 12" descr="post_object_image_216727109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173" y="338916"/>
            <a:ext cx="7540636" cy="2858412"/>
          </a:xfrm>
          <a:prstGeom prst="rect">
            <a:avLst/>
          </a:prstGeom>
        </p:spPr>
      </p:pic>
      <p:sp>
        <p:nvSpPr>
          <p:cNvPr id="14" name="文本框 13"/>
          <p:cNvSpPr txBox="1"/>
          <p:nvPr userDrawn="1"/>
        </p:nvSpPr>
        <p:spPr>
          <a:xfrm>
            <a:off x="947738" y="3702454"/>
            <a:ext cx="9091872" cy="2510726"/>
          </a:xfrm>
          <a:prstGeom prst="rect">
            <a:avLst/>
          </a:prstGeom>
        </p:spPr>
        <p:txBody>
          <a:bodyPr wrap="square" rtlCol="0">
            <a:noAutofit/>
          </a:bodyPr>
          <a:p>
            <a:r>
              <a:rPr lang="zh-CN" altLang="en-US">
                <a:solidFill>
                  <a:srgbClr val="FF0000"/>
                </a:solidFill>
                <a:highlight>
                  <a:srgbClr val="FFFF00"/>
                </a:highlight>
                <a:latin typeface="MiSans" pitchFamily="34" charset="-122"/>
                <a:ea typeface="MiSans" pitchFamily="34" charset="-122"/>
                <a:cs typeface="MiSans" pitchFamily="34" charset="-122"/>
              </a:rPr>
              <a:t>核心设计洞察</a:t>
            </a:r>
            <a:endParaRPr lang="zh-CN" altLang="en-US">
              <a:solidFill>
                <a:srgbClr val="FF0000"/>
              </a:solidFill>
              <a:highlight>
                <a:srgbClr val="FFFF00"/>
              </a:highlight>
              <a:latin typeface="MiSans" pitchFamily="34" charset="-122"/>
              <a:ea typeface="MiSans" pitchFamily="34" charset="-122"/>
              <a:cs typeface="MiSans" pitchFamily="34" charset="-122"/>
            </a:endParaRPr>
          </a:p>
          <a:p>
            <a:r>
              <a:rPr lang="en-US" altLang="zh-CN" sz="1400">
                <a:latin typeface="MiSans" pitchFamily="34" charset="-122"/>
                <a:ea typeface="MiSans" pitchFamily="34" charset="-122"/>
                <a:cs typeface="MiSans" pitchFamily="34" charset="-122"/>
              </a:rPr>
              <a:t>1.</a:t>
            </a:r>
            <a:r>
              <a:rPr lang="en-US" altLang="zh-CN" sz="1400">
                <a:solidFill>
                  <a:srgbClr val="FF0000"/>
                </a:solidFill>
                <a:latin typeface="MiSans" pitchFamily="34" charset="-122"/>
                <a:ea typeface="MiSans" pitchFamily="34" charset="-122"/>
                <a:cs typeface="MiSans" pitchFamily="34" charset="-122"/>
              </a:rPr>
              <a:t> </a:t>
            </a:r>
            <a:r>
              <a:rPr lang="zh-CN" altLang="en-US" sz="1400">
                <a:solidFill>
                  <a:srgbClr val="FF0000"/>
                </a:solidFill>
                <a:latin typeface="MiSans" pitchFamily="34" charset="-122"/>
                <a:ea typeface="MiSans" pitchFamily="34" charset="-122"/>
                <a:cs typeface="MiSans" pitchFamily="34" charset="-122"/>
              </a:rPr>
              <a:t>网络结构分析</a:t>
            </a:r>
            <a:endParaRPr lang="zh-CN" altLang="en-US" sz="1400">
              <a:solidFill>
                <a:srgbClr val="FF0000"/>
              </a:solidFill>
              <a:latin typeface="MiSans" pitchFamily="34" charset="-122"/>
              <a:ea typeface="MiSans" pitchFamily="34" charset="-122"/>
              <a:cs typeface="MiSans" pitchFamily="34" charset="-122"/>
            </a:endParaRPr>
          </a:p>
          <a:p>
            <a:r>
              <a:rPr lang="zh-CN" altLang="en-US" sz="1400">
                <a:latin typeface="MiSans" pitchFamily="34" charset="-122"/>
                <a:ea typeface="MiSans" pitchFamily="34" charset="-122"/>
                <a:cs typeface="MiSans" pitchFamily="34" charset="-122"/>
              </a:rPr>
              <a:t>•规模合理：</a:t>
            </a:r>
            <a:r>
              <a:rPr lang="en-US" altLang="zh-CN" sz="1400">
                <a:latin typeface="MiSans" pitchFamily="34" charset="-122"/>
                <a:ea typeface="MiSans" pitchFamily="34" charset="-122"/>
                <a:cs typeface="MiSans" pitchFamily="34" charset="-122"/>
              </a:rPr>
              <a:t>178</a:t>
            </a:r>
            <a:r>
              <a:rPr lang="zh-CN" altLang="en-US" sz="1400">
                <a:latin typeface="MiSans" pitchFamily="34" charset="-122"/>
                <a:ea typeface="MiSans" pitchFamily="34" charset="-122"/>
                <a:cs typeface="MiSans" pitchFamily="34" charset="-122"/>
              </a:rPr>
              <a:t>节点</a:t>
            </a:r>
            <a:r>
              <a:rPr lang="en-US" altLang="zh-CN" sz="1400">
                <a:latin typeface="MiSans" pitchFamily="34" charset="-122"/>
                <a:ea typeface="MiSans" pitchFamily="34" charset="-122"/>
                <a:cs typeface="MiSans" pitchFamily="34" charset="-122"/>
              </a:rPr>
              <a:t>/107</a:t>
            </a:r>
            <a:r>
              <a:rPr lang="zh-CN" altLang="en-US" sz="1400">
                <a:latin typeface="MiSans" pitchFamily="34" charset="-122"/>
                <a:ea typeface="MiSans" pitchFamily="34" charset="-122"/>
                <a:cs typeface="MiSans" pitchFamily="34" charset="-122"/>
              </a:rPr>
              <a:t>边的网络</a:t>
            </a:r>
            <a:r>
              <a:rPr lang="zh-CN" altLang="en-US" sz="1400">
                <a:solidFill>
                  <a:srgbClr val="FF0000"/>
                </a:solidFill>
                <a:latin typeface="MiSans" pitchFamily="34" charset="-122"/>
                <a:ea typeface="MiSans" pitchFamily="34" charset="-122"/>
                <a:cs typeface="MiSans" pitchFamily="34" charset="-122"/>
              </a:rPr>
              <a:t>规模适中，不过度复杂</a:t>
            </a:r>
            <a:endParaRPr lang="zh-CN" altLang="en-US" sz="1400">
              <a:solidFill>
                <a:srgbClr val="FF0000"/>
              </a:solidFill>
              <a:latin typeface="MiSans" pitchFamily="34" charset="-122"/>
              <a:ea typeface="MiSans" pitchFamily="34" charset="-122"/>
              <a:cs typeface="MiSans" pitchFamily="34" charset="-122"/>
            </a:endParaRPr>
          </a:p>
          <a:p>
            <a:r>
              <a:rPr lang="zh-CN" altLang="en-US" sz="1400">
                <a:latin typeface="MiSans" pitchFamily="34" charset="-122"/>
                <a:ea typeface="MiSans" pitchFamily="34" charset="-122"/>
                <a:cs typeface="MiSans" pitchFamily="34" charset="-122"/>
              </a:rPr>
              <a:t>•密度偏低：网络密度仅</a:t>
            </a:r>
            <a:r>
              <a:rPr lang="en-US" altLang="zh-CN" sz="1400">
                <a:latin typeface="MiSans" pitchFamily="34" charset="-122"/>
                <a:ea typeface="MiSans" pitchFamily="34" charset="-122"/>
                <a:cs typeface="MiSans" pitchFamily="34" charset="-122"/>
              </a:rPr>
              <a:t>0.0034</a:t>
            </a:r>
            <a:r>
              <a:rPr lang="zh-CN" altLang="en-US" sz="1400">
                <a:latin typeface="MiSans" pitchFamily="34" charset="-122"/>
                <a:ea typeface="MiSans" pitchFamily="34" charset="-122"/>
                <a:cs typeface="MiSans" pitchFamily="34" charset="-122"/>
              </a:rPr>
              <a:t>，连接较稀疏•平均连接偏弱：每个节点平均</a:t>
            </a:r>
            <a:r>
              <a:rPr lang="en-US" altLang="zh-CN" sz="1400">
                <a:latin typeface="MiSans" pitchFamily="34" charset="-122"/>
                <a:ea typeface="MiSans" pitchFamily="34" charset="-122"/>
                <a:cs typeface="MiSans" pitchFamily="34" charset="-122"/>
              </a:rPr>
              <a:t>1.2</a:t>
            </a:r>
            <a:r>
              <a:rPr lang="zh-CN" altLang="en-US" sz="1400">
                <a:latin typeface="MiSans" pitchFamily="34" charset="-122"/>
                <a:ea typeface="MiSans" pitchFamily="34" charset="-122"/>
                <a:cs typeface="MiSans" pitchFamily="34" charset="-122"/>
              </a:rPr>
              <a:t>个连接，低于理想值</a:t>
            </a:r>
            <a:r>
              <a:rPr lang="en-US" altLang="zh-CN" sz="1400">
                <a:latin typeface="MiSans" pitchFamily="34" charset="-122"/>
                <a:ea typeface="MiSans" pitchFamily="34" charset="-122"/>
                <a:cs typeface="MiSans" pitchFamily="34" charset="-122"/>
              </a:rPr>
              <a:t>3</a:t>
            </a:r>
            <a:r>
              <a:rPr lang="zh-CN" altLang="en-US" sz="1400">
                <a:latin typeface="MiSans" pitchFamily="34" charset="-122"/>
                <a:ea typeface="MiSans" pitchFamily="34" charset="-122"/>
                <a:cs typeface="MiSans" pitchFamily="34" charset="-122"/>
              </a:rPr>
              <a:t>-</a:t>
            </a:r>
            <a:r>
              <a:rPr lang="en-US" altLang="zh-CN" sz="1400">
                <a:latin typeface="MiSans" pitchFamily="34" charset="-122"/>
                <a:ea typeface="MiSans" pitchFamily="34" charset="-122"/>
                <a:cs typeface="MiSans" pitchFamily="34" charset="-122"/>
              </a:rPr>
              <a:t>5</a:t>
            </a:r>
            <a:endParaRPr lang="en-US" altLang="zh-CN" sz="1400">
              <a:latin typeface="MiSans" pitchFamily="34" charset="-122"/>
              <a:ea typeface="MiSans" pitchFamily="34" charset="-122"/>
              <a:cs typeface="MiSans" pitchFamily="34" charset="-122"/>
            </a:endParaRPr>
          </a:p>
          <a:p>
            <a:r>
              <a:rPr lang="en-US" altLang="zh-CN" sz="1400">
                <a:latin typeface="MiSans" pitchFamily="34" charset="-122"/>
                <a:ea typeface="MiSans" pitchFamily="34" charset="-122"/>
                <a:cs typeface="MiSans" pitchFamily="34" charset="-122"/>
              </a:rPr>
              <a:t>2. </a:t>
            </a:r>
            <a:r>
              <a:rPr lang="zh-CN" altLang="en-US" sz="1400">
                <a:solidFill>
                  <a:srgbClr val="FF0000"/>
                </a:solidFill>
                <a:latin typeface="MiSans" pitchFamily="34" charset="-122"/>
                <a:ea typeface="MiSans" pitchFamily="34" charset="-122"/>
                <a:cs typeface="MiSans" pitchFamily="34" charset="-122"/>
              </a:rPr>
              <a:t>类型分布特征</a:t>
            </a:r>
            <a:endParaRPr lang="zh-CN" altLang="en-US" sz="1400">
              <a:solidFill>
                <a:srgbClr val="FF0000"/>
              </a:solidFill>
              <a:latin typeface="MiSans" pitchFamily="34" charset="-122"/>
              <a:ea typeface="MiSans" pitchFamily="34" charset="-122"/>
              <a:cs typeface="MiSans" pitchFamily="34" charset="-122"/>
            </a:endParaRPr>
          </a:p>
          <a:p>
            <a:r>
              <a:rPr lang="zh-CN" altLang="en-US" sz="1400">
                <a:latin typeface="MiSans" pitchFamily="34" charset="-122"/>
                <a:ea typeface="MiSans" pitchFamily="34" charset="-122"/>
                <a:cs typeface="MiSans" pitchFamily="34" charset="-122"/>
              </a:rPr>
              <a:t>•任务主导：</a:t>
            </a:r>
            <a:r>
              <a:rPr lang="en-US" altLang="zh-CN" sz="1400">
                <a:latin typeface="MiSans" pitchFamily="34" charset="-122"/>
                <a:ea typeface="MiSans" pitchFamily="34" charset="-122"/>
                <a:cs typeface="MiSans" pitchFamily="34" charset="-122"/>
              </a:rPr>
              <a:t>Quest</a:t>
            </a:r>
            <a:r>
              <a:rPr lang="zh-CN" altLang="en-US" sz="1400">
                <a:latin typeface="MiSans" pitchFamily="34" charset="-122"/>
                <a:ea typeface="MiSans" pitchFamily="34" charset="-122"/>
                <a:cs typeface="MiSans" pitchFamily="34" charset="-122"/>
              </a:rPr>
              <a:t>占</a:t>
            </a:r>
            <a:r>
              <a:rPr lang="en-US" altLang="zh-CN" sz="1400">
                <a:latin typeface="MiSans" pitchFamily="34" charset="-122"/>
                <a:ea typeface="MiSans" pitchFamily="34" charset="-122"/>
                <a:cs typeface="MiSans" pitchFamily="34" charset="-122"/>
              </a:rPr>
              <a:t>63.5%</a:t>
            </a:r>
            <a:r>
              <a:rPr lang="zh-CN" altLang="en-US" sz="1400">
                <a:latin typeface="MiSans" pitchFamily="34" charset="-122"/>
                <a:ea typeface="MiSans" pitchFamily="34" charset="-122"/>
                <a:cs typeface="MiSans" pitchFamily="34" charset="-122"/>
              </a:rPr>
              <a:t>，符合</a:t>
            </a:r>
            <a:r>
              <a:rPr lang="en-US" altLang="zh-CN" sz="1400">
                <a:latin typeface="MiSans" pitchFamily="34" charset="-122"/>
                <a:ea typeface="MiSans" pitchFamily="34" charset="-122"/>
                <a:cs typeface="MiSans" pitchFamily="34" charset="-122"/>
              </a:rPr>
              <a:t>RPG</a:t>
            </a:r>
            <a:r>
              <a:rPr lang="zh-CN" altLang="en-US" sz="1400">
                <a:latin typeface="MiSans" pitchFamily="34" charset="-122"/>
                <a:ea typeface="MiSans" pitchFamily="34" charset="-122"/>
                <a:cs typeface="MiSans" pitchFamily="34" charset="-122"/>
              </a:rPr>
              <a:t>游戏任务驱动的设计•</a:t>
            </a:r>
            <a:r>
              <a:rPr lang="en-US" altLang="zh-CN" sz="1400">
                <a:latin typeface="MiSans" pitchFamily="34" charset="-122"/>
                <a:ea typeface="MiSans" pitchFamily="34" charset="-122"/>
                <a:cs typeface="MiSans" pitchFamily="34" charset="-122"/>
              </a:rPr>
              <a:t>NPC</a:t>
            </a:r>
            <a:r>
              <a:rPr lang="zh-CN" altLang="en-US" sz="1400">
                <a:latin typeface="MiSans" pitchFamily="34" charset="-122"/>
                <a:ea typeface="MiSans" pitchFamily="34" charset="-122"/>
                <a:cs typeface="MiSans" pitchFamily="34" charset="-122"/>
              </a:rPr>
              <a:t>不足：仅</a:t>
            </a:r>
            <a:r>
              <a:rPr lang="en-US" altLang="zh-CN" sz="1400">
                <a:latin typeface="MiSans" pitchFamily="34" charset="-122"/>
                <a:ea typeface="MiSans" pitchFamily="34" charset="-122"/>
                <a:cs typeface="MiSans" pitchFamily="34" charset="-122"/>
              </a:rPr>
              <a:t>5.6%</a:t>
            </a:r>
            <a:r>
              <a:rPr lang="zh-CN" altLang="en-US" sz="1400">
                <a:latin typeface="MiSans" pitchFamily="34" charset="-122"/>
                <a:ea typeface="MiSans" pitchFamily="34" charset="-122"/>
                <a:cs typeface="MiSans" pitchFamily="34" charset="-122"/>
              </a:rPr>
              <a:t>的</a:t>
            </a:r>
            <a:r>
              <a:rPr lang="en-US" altLang="zh-CN" sz="1400">
                <a:latin typeface="MiSans" pitchFamily="34" charset="-122"/>
                <a:ea typeface="MiSans" pitchFamily="34" charset="-122"/>
                <a:cs typeface="MiSans" pitchFamily="34" charset="-122"/>
              </a:rPr>
              <a:t>NPC</a:t>
            </a:r>
            <a:r>
              <a:rPr lang="zh-CN" altLang="en-US" sz="1400">
                <a:latin typeface="MiSans" pitchFamily="34" charset="-122"/>
                <a:ea typeface="MiSans" pitchFamily="34" charset="-122"/>
                <a:cs typeface="MiSans" pitchFamily="34" charset="-122"/>
              </a:rPr>
              <a:t>比例，远低于理想值</a:t>
            </a:r>
            <a:r>
              <a:rPr lang="en-US" altLang="zh-CN" sz="1400">
                <a:latin typeface="MiSans" pitchFamily="34" charset="-122"/>
                <a:ea typeface="MiSans" pitchFamily="34" charset="-122"/>
                <a:cs typeface="MiSans" pitchFamily="34" charset="-122"/>
              </a:rPr>
              <a:t>10</a:t>
            </a:r>
            <a:r>
              <a:rPr lang="zh-CN" altLang="en-US" sz="1400">
                <a:latin typeface="MiSans" pitchFamily="34" charset="-122"/>
                <a:ea typeface="MiSans" pitchFamily="34" charset="-122"/>
                <a:cs typeface="MiSans" pitchFamily="34" charset="-122"/>
              </a:rPr>
              <a:t>-</a:t>
            </a:r>
            <a:r>
              <a:rPr lang="en-US" altLang="zh-CN" sz="1400">
                <a:latin typeface="MiSans" pitchFamily="34" charset="-122"/>
                <a:ea typeface="MiSans" pitchFamily="34" charset="-122"/>
                <a:cs typeface="MiSans" pitchFamily="34" charset="-122"/>
              </a:rPr>
              <a:t>15%•</a:t>
            </a:r>
            <a:r>
              <a:rPr lang="zh-CN" altLang="en-US" sz="1400">
                <a:latin typeface="MiSans" pitchFamily="34" charset="-122"/>
                <a:ea typeface="MiSans" pitchFamily="34" charset="-122"/>
                <a:cs typeface="MiSans" pitchFamily="34" charset="-122"/>
              </a:rPr>
              <a:t>物品系统薄弱：物品占比</a:t>
            </a:r>
            <a:r>
              <a:rPr lang="en-US" altLang="zh-CN" sz="1400">
                <a:latin typeface="MiSans" pitchFamily="34" charset="-122"/>
                <a:ea typeface="MiSans" pitchFamily="34" charset="-122"/>
                <a:cs typeface="MiSans" pitchFamily="34" charset="-122"/>
              </a:rPr>
              <a:t>3.9%</a:t>
            </a:r>
            <a:r>
              <a:rPr lang="zh-CN" altLang="en-US" sz="1400">
                <a:latin typeface="MiSans" pitchFamily="34" charset="-122"/>
                <a:ea typeface="MiSans" pitchFamily="34" charset="-122"/>
                <a:cs typeface="MiSans" pitchFamily="34" charset="-122"/>
              </a:rPr>
              <a:t>，可扩展空间大•场景有限：地点仅占</a:t>
            </a:r>
            <a:r>
              <a:rPr lang="en-US" altLang="zh-CN" sz="1400">
                <a:latin typeface="MiSans" pitchFamily="34" charset="-122"/>
                <a:ea typeface="MiSans" pitchFamily="34" charset="-122"/>
                <a:cs typeface="MiSans" pitchFamily="34" charset="-122"/>
              </a:rPr>
              <a:t>2.2%</a:t>
            </a:r>
            <a:r>
              <a:rPr lang="zh-CN" altLang="en-US" sz="1400">
                <a:latin typeface="MiSans" pitchFamily="34" charset="-122"/>
                <a:ea typeface="MiSans" pitchFamily="34" charset="-122"/>
                <a:cs typeface="MiSans" pitchFamily="34" charset="-122"/>
              </a:rPr>
              <a:t>，需</a:t>
            </a:r>
            <a:r>
              <a:rPr lang="zh-CN" altLang="en-US" sz="1400">
                <a:solidFill>
                  <a:srgbClr val="FF0000"/>
                </a:solidFill>
                <a:latin typeface="MiSans" pitchFamily="34" charset="-122"/>
                <a:ea typeface="MiSans" pitchFamily="34" charset="-122"/>
                <a:cs typeface="MiSans" pitchFamily="34" charset="-122"/>
              </a:rPr>
              <a:t>增加探索内容</a:t>
            </a:r>
            <a:endParaRPr lang="zh-CN" altLang="en-US" sz="1400">
              <a:solidFill>
                <a:srgbClr val="FF0000"/>
              </a:solidFill>
              <a:latin typeface="MiSans" pitchFamily="34" charset="-122"/>
              <a:ea typeface="MiSans" pitchFamily="34" charset="-122"/>
              <a:cs typeface="MiSans" pitchFamily="34" charset="-122"/>
            </a:endParaRPr>
          </a:p>
        </p:txBody>
      </p:sp>
    </p:spTree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4-16:31:08-d2sksj61bb2p4onbqi6g.png"/>
          <p:cNvPicPr>
            <a:picLocks noChangeAspect="1"/>
          </p:cNvPicPr>
          <p:nvPr/>
        </p:nvPicPr>
        <p:blipFill>
          <a:blip r:embed="rId1"/>
          <a:srcRect l="5" r="5"/>
          <a:stretch>
            <a:fillRect/>
          </a:stretch>
        </p:blipFill>
        <p:spPr>
          <a:xfrm>
            <a:off x="-9525" y="-22225"/>
            <a:ext cx="12214860" cy="691007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5172075" y="1997710"/>
            <a:ext cx="988695" cy="760730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4" name="Text 1"/>
          <p:cNvSpPr/>
          <p:nvPr/>
        </p:nvSpPr>
        <p:spPr>
          <a:xfrm>
            <a:off x="5172075" y="1997710"/>
            <a:ext cx="988695" cy="76073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>
              <a:latin typeface="+mn-lt"/>
              <a:ea typeface="+mn-ea"/>
              <a:cs typeface="+mn-cs"/>
            </a:endParaRPr>
          </a:p>
        </p:txBody>
      </p:sp>
      <p:sp>
        <p:nvSpPr>
          <p:cNvPr id="5" name="Text 2"/>
          <p:cNvSpPr/>
          <p:nvPr/>
        </p:nvSpPr>
        <p:spPr>
          <a:xfrm>
            <a:off x="5092065" y="2949575"/>
            <a:ext cx="6986905" cy="1015365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4400" b="1" dirty="0">
                <a:solidFill>
                  <a:srgbClr val="212931"/>
                </a:solidFill>
                <a:latin typeface="+mn-lt"/>
                <a:ea typeface="+mn-ea"/>
                <a:cs typeface="+mn-cs"/>
              </a:rPr>
              <a:t>玩家情感分析</a:t>
            </a:r>
            <a:endParaRPr lang="en-US" sz="1600" dirty="0">
              <a:latin typeface="+mn-lt"/>
              <a:ea typeface="+mn-ea"/>
              <a:cs typeface="+mn-cs"/>
            </a:endParaRPr>
          </a:p>
        </p:txBody>
      </p:sp>
      <p:sp>
        <p:nvSpPr>
          <p:cNvPr id="6" name="Text 3"/>
          <p:cNvSpPr/>
          <p:nvPr/>
        </p:nvSpPr>
        <p:spPr>
          <a:xfrm>
            <a:off x="254000" y="2086610"/>
            <a:ext cx="3128010" cy="862965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16600" b="1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04</a:t>
            </a:r>
            <a:endParaRPr lang="en-US" sz="1600" dirty="0"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17145"/>
            <a:ext cx="12192000" cy="6892290"/>
          </a:xfrm>
          <a:prstGeom prst="rect">
            <a:avLst/>
          </a:prstGeom>
        </p:spPr>
      </p:pic>
      <p:pic>
        <p:nvPicPr>
          <p:cNvPr id="2" name="图片 1" descr="post_object_image_201245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165" y="1236980"/>
            <a:ext cx="7623402" cy="4629150"/>
          </a:xfrm>
          <a:prstGeom prst="rect">
            <a:avLst/>
          </a:prstGeom>
        </p:spPr>
      </p:pic>
      <p:sp>
        <p:nvSpPr>
          <p:cNvPr id="4" name="文本框 3"/>
          <p:cNvSpPr txBox="1"/>
          <p:nvPr userDrawn="1"/>
        </p:nvSpPr>
        <p:spPr>
          <a:xfrm>
            <a:off x="447675" y="495300"/>
            <a:ext cx="3263265" cy="429895"/>
          </a:xfrm>
          <a:prstGeom prst="rect">
            <a:avLst/>
          </a:prstGeom>
        </p:spPr>
        <p:txBody>
          <a:bodyPr wrap="none" rtlCol="0">
            <a:spAutoFit/>
          </a:bodyPr>
          <a:p>
            <a:r>
              <a:rPr lang="zh-CN" altLang="en-US" sz="2200" b="1"/>
              <a:t>词频统计，情感分析代码</a:t>
            </a:r>
            <a:endParaRPr lang="zh-CN" altLang="en-US" sz="2200" b="1"/>
          </a:p>
        </p:txBody>
      </p:sp>
      <p:sp>
        <p:nvSpPr>
          <p:cNvPr id="5" name="文本框 4"/>
          <p:cNvSpPr txBox="1"/>
          <p:nvPr/>
        </p:nvSpPr>
        <p:spPr>
          <a:xfrm>
            <a:off x="7770495" y="1849755"/>
            <a:ext cx="4316730" cy="2584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</a:rPr>
              <a:t>1.</a:t>
            </a:r>
            <a:r>
              <a:rPr lang="zh-CN" altLang="en-US">
                <a:latin typeface="Arial" panose="020B0604020202020204" pitchFamily="34" charset="0"/>
                <a:cs typeface="Arial" panose="020B0604020202020204" pitchFamily="34" charset="0"/>
              </a:rPr>
              <a:t>情感分析</a:t>
            </a: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zh-CN" altLang="en-US">
                <a:latin typeface="Arial" panose="020B0604020202020204" pitchFamily="34" charset="0"/>
                <a:cs typeface="Arial" panose="020B0604020202020204" pitchFamily="34" charset="0"/>
              </a:rPr>
              <a:t>使用</a:t>
            </a:r>
            <a:r>
              <a:rPr lang="en-US" altLang="zh-CN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SnowNLP</a:t>
            </a:r>
            <a:r>
              <a:rPr lang="zh-CN" altLang="en-US">
                <a:latin typeface="Arial" panose="020B0604020202020204" pitchFamily="34" charset="0"/>
                <a:cs typeface="Arial" panose="020B0604020202020204" pitchFamily="34" charset="0"/>
              </a:rPr>
              <a:t>计算每条评论的情感分数</a:t>
            </a: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</a:rPr>
              <a:t>(0-1)</a:t>
            </a:r>
            <a:endParaRPr lang="en-US" altLang="zh-CN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</a:rPr>
              <a:t>2.</a:t>
            </a:r>
            <a:r>
              <a:rPr lang="zh-CN" altLang="en-US">
                <a:latin typeface="Arial" panose="020B0604020202020204" pitchFamily="34" charset="0"/>
                <a:cs typeface="Arial" panose="020B0604020202020204" pitchFamily="34" charset="0"/>
              </a:rPr>
              <a:t>情感分类</a:t>
            </a: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zh-CN" altLang="en-US">
                <a:latin typeface="Arial" panose="020B0604020202020204" pitchFamily="34" charset="0"/>
                <a:cs typeface="Arial" panose="020B0604020202020204" pitchFamily="34" charset="0"/>
              </a:rPr>
              <a:t>将评论分为</a:t>
            </a:r>
            <a:r>
              <a:rPr lang="zh-CN" altLang="en-US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积极、中性和消极三类</a:t>
            </a:r>
            <a:endParaRPr lang="zh-CN" altLang="en-US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</a:rPr>
              <a:t>3.</a:t>
            </a:r>
            <a:r>
              <a:rPr lang="zh-CN" altLang="en-US">
                <a:latin typeface="Arial" panose="020B0604020202020204" pitchFamily="34" charset="0"/>
                <a:cs typeface="Arial" panose="020B0604020202020204" pitchFamily="34" charset="0"/>
              </a:rPr>
              <a:t>可视化展示</a:t>
            </a: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zh-CN" altLang="en-US">
                <a:latin typeface="Arial" panose="020B0604020202020204" pitchFamily="34" charset="0"/>
                <a:cs typeface="Arial" panose="020B0604020202020204" pitchFamily="34" charset="0"/>
              </a:rPr>
              <a:t>包括直方图、饼图、箱线图和累积分布图</a:t>
            </a:r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</a:rPr>
              <a:t>4.</a:t>
            </a:r>
            <a:r>
              <a:rPr lang="zh-CN" altLang="en-US">
                <a:latin typeface="Arial" panose="020B0604020202020204" pitchFamily="34" charset="0"/>
                <a:cs typeface="Arial" panose="020B0604020202020204" pitchFamily="34" charset="0"/>
              </a:rPr>
              <a:t>关键词分析</a:t>
            </a: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zh-CN" altLang="en-US">
                <a:latin typeface="Arial" panose="020B0604020202020204" pitchFamily="34" charset="0"/>
                <a:cs typeface="Arial" panose="020B0604020202020204" pitchFamily="34" charset="0"/>
              </a:rPr>
              <a:t>提取评论中的</a:t>
            </a:r>
            <a:r>
              <a:rPr lang="zh-CN" altLang="en-US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高频关键词</a:t>
            </a:r>
            <a:endParaRPr lang="zh-CN" altLang="en-US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</a:rPr>
              <a:t>5.</a:t>
            </a:r>
            <a:r>
              <a:rPr lang="zh-CN" altLang="en-US">
                <a:latin typeface="Arial" panose="020B0604020202020204" pitchFamily="34" charset="0"/>
                <a:cs typeface="Arial" panose="020B0604020202020204" pitchFamily="34" charset="0"/>
              </a:rPr>
              <a:t>词云生成</a:t>
            </a: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zh-CN" altLang="en-US">
                <a:latin typeface="Arial" panose="020B0604020202020204" pitchFamily="34" charset="0"/>
                <a:cs typeface="Arial" panose="020B0604020202020204" pitchFamily="34" charset="0"/>
              </a:rPr>
              <a:t>直观展示评论中的热门词汇</a:t>
            </a:r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</a:rPr>
              <a:t>6.</a:t>
            </a:r>
            <a:r>
              <a:rPr lang="zh-CN" altLang="en-US">
                <a:latin typeface="Arial" panose="020B0604020202020204" pitchFamily="34" charset="0"/>
                <a:cs typeface="Arial" panose="020B0604020202020204" pitchFamily="34" charset="0"/>
              </a:rPr>
              <a:t>统计摘要</a:t>
            </a: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zh-CN" altLang="en-US">
                <a:latin typeface="Arial" panose="020B0604020202020204" pitchFamily="34" charset="0"/>
                <a:cs typeface="Arial" panose="020B0604020202020204" pitchFamily="34" charset="0"/>
              </a:rPr>
              <a:t>提供详细的数据统计分析</a:t>
            </a:r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20" y="0"/>
            <a:ext cx="12184380" cy="6870700"/>
          </a:xfrm>
          <a:prstGeom prst="rect">
            <a:avLst/>
          </a:prstGeom>
        </p:spPr>
      </p:pic>
      <p:sp>
        <p:nvSpPr>
          <p:cNvPr id="2" name="文本框 1"/>
          <p:cNvSpPr txBox="1"/>
          <p:nvPr userDrawn="1"/>
        </p:nvSpPr>
        <p:spPr>
          <a:xfrm>
            <a:off x="819150" y="276225"/>
            <a:ext cx="5503545" cy="42989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marL="0" indent="0" algn="l" defTabSz="0" rtl="0" eaLnBrk="1" latinLnBrk="0" hangingPunct="1"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 sz="2200" b="1">
                <a:solidFill>
                  <a:schemeClr val="tx1"/>
                </a:solidFill>
              </a:rPr>
              <a:t>词频统计，词云图，情感分析正反面结果图</a:t>
            </a:r>
            <a:endParaRPr lang="zh-CN" altLang="en-US" sz="2200" b="1">
              <a:solidFill>
                <a:schemeClr val="tx1"/>
              </a:solidFill>
            </a:endParaRPr>
          </a:p>
        </p:txBody>
      </p:sp>
      <p:pic>
        <p:nvPicPr>
          <p:cNvPr id="3" name="图片 2" descr="post_object_image_402855599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1868" y="1052513"/>
            <a:ext cx="2997220" cy="5385736"/>
          </a:xfrm>
          <a:prstGeom prst="rect">
            <a:avLst/>
          </a:prstGeom>
        </p:spPr>
      </p:pic>
      <p:pic>
        <p:nvPicPr>
          <p:cNvPr id="4" name="图片 3" descr="post_object_image_4737305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116195" y="2614623"/>
            <a:ext cx="3266696" cy="4894939"/>
          </a:xfrm>
          <a:prstGeom prst="rect">
            <a:avLst/>
          </a:prstGeom>
        </p:spPr>
      </p:pic>
      <p:pic>
        <p:nvPicPr>
          <p:cNvPr id="5" name="图片 4" descr="post_object_image_132398559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9420" y="705803"/>
            <a:ext cx="6867525" cy="294322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9878060" y="3865245"/>
            <a:ext cx="2106295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1.</a:t>
            </a:r>
            <a:r>
              <a:rPr lang="zh-CN" altLang="en-US"/>
              <a:t>通过跑</a:t>
            </a:r>
            <a:r>
              <a:rPr lang="en-US" altLang="zh-CN"/>
              <a:t>python</a:t>
            </a:r>
            <a:r>
              <a:rPr lang="zh-CN" altLang="en-US"/>
              <a:t>代码，得出高频词及频次</a:t>
            </a:r>
            <a:r>
              <a:rPr lang="zh-CN" altLang="en-US"/>
              <a:t>统计图</a:t>
            </a:r>
            <a:endParaRPr lang="zh-CN" altLang="en-US"/>
          </a:p>
          <a:p>
            <a:r>
              <a:rPr lang="en-US" altLang="zh-CN"/>
              <a:t>2.</a:t>
            </a:r>
            <a:r>
              <a:rPr lang="zh-CN" altLang="en-US"/>
              <a:t>跑</a:t>
            </a:r>
            <a:r>
              <a:rPr lang="en-US" altLang="zh-CN"/>
              <a:t>python</a:t>
            </a:r>
            <a:r>
              <a:rPr lang="zh-CN" altLang="en-US"/>
              <a:t>代码得出评论情感分析正反面</a:t>
            </a:r>
            <a:r>
              <a:rPr lang="zh-CN" altLang="en-US"/>
              <a:t>比例图</a:t>
            </a:r>
            <a:endParaRPr lang="zh-CN" altLang="en-US"/>
          </a:p>
          <a:p>
            <a:r>
              <a:rPr lang="en-US" altLang="zh-CN"/>
              <a:t>3.</a:t>
            </a:r>
            <a:r>
              <a:rPr lang="zh-CN" altLang="en-US"/>
              <a:t>在</a:t>
            </a:r>
            <a:r>
              <a:rPr lang="en-US" altLang="zh-CN"/>
              <a:t>Word2art</a:t>
            </a:r>
            <a:r>
              <a:rPr lang="zh-CN" altLang="en-US"/>
              <a:t>中画出</a:t>
            </a:r>
            <a:r>
              <a:rPr lang="zh-CN" altLang="en-US"/>
              <a:t>词云图</a:t>
            </a:r>
            <a:endParaRPr lang="zh-CN" alt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16510"/>
            <a:ext cx="12192000" cy="6874510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638810" y="314960"/>
            <a:ext cx="6925310" cy="5835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rgbClr val="2B2F36"/>
                </a:solidFill>
                <a:latin typeface="+mn-lt"/>
                <a:ea typeface="+mn-ea"/>
                <a:cs typeface="+mn-cs"/>
              </a:rPr>
              <a:t>情感分析结果</a:t>
            </a:r>
            <a:r>
              <a:rPr lang="zh-CN" altLang="en-US" sz="3200" b="1" dirty="0">
                <a:solidFill>
                  <a:srgbClr val="2B2F36"/>
                </a:solidFill>
                <a:latin typeface="+mn-lt"/>
                <a:ea typeface="+mn-ea"/>
                <a:cs typeface="+mn-cs"/>
              </a:rPr>
              <a:t>（积极、中性、消</a:t>
            </a:r>
            <a:r>
              <a:rPr lang="zh-CN" altLang="en-US" sz="3200" b="1" dirty="0">
                <a:solidFill>
                  <a:srgbClr val="2B2F36"/>
                </a:solidFill>
                <a:latin typeface="+mn-lt"/>
                <a:ea typeface="+mn-ea"/>
                <a:cs typeface="+mn-cs"/>
              </a:rPr>
              <a:t>极）</a:t>
            </a:r>
            <a:endParaRPr lang="zh-CN" altLang="en-US" sz="3200" b="1" dirty="0">
              <a:solidFill>
                <a:srgbClr val="2B2F36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2" name="图片 1" descr="post_object_image_154711948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170" y="1136650"/>
            <a:ext cx="3187700" cy="4994910"/>
          </a:xfrm>
          <a:prstGeom prst="rect">
            <a:avLst/>
          </a:prstGeom>
        </p:spPr>
      </p:pic>
      <p:pic>
        <p:nvPicPr>
          <p:cNvPr id="3" name="图片 2" descr="post_object_image_418456857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1870" y="1136650"/>
            <a:ext cx="3153410" cy="4952365"/>
          </a:xfrm>
          <a:prstGeom prst="rect">
            <a:avLst/>
          </a:prstGeom>
        </p:spPr>
      </p:pic>
      <p:pic>
        <p:nvPicPr>
          <p:cNvPr id="4" name="图片 3" descr="post_object_image_3815944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5280" y="1094105"/>
            <a:ext cx="3201035" cy="499491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9969500" y="2404745"/>
            <a:ext cx="1940560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步骤：运用</a:t>
            </a:r>
            <a:r>
              <a:rPr lang="en-US" altLang="zh-CN"/>
              <a:t>Snow nlp</a:t>
            </a:r>
            <a:r>
              <a:rPr lang="zh-CN" altLang="en-US"/>
              <a:t>工具在</a:t>
            </a:r>
            <a:r>
              <a:rPr lang="en-US" altLang="zh-CN"/>
              <a:t>python</a:t>
            </a:r>
            <a:r>
              <a:rPr lang="zh-CN" altLang="en-US"/>
              <a:t>中跑代码得出评论情感分析结果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结果：情感值</a:t>
            </a:r>
            <a:r>
              <a:rPr lang="en-US" altLang="zh-CN"/>
              <a:t> </a:t>
            </a:r>
            <a:r>
              <a:rPr lang="zh-CN" altLang="en-US"/>
              <a:t>情感标签</a:t>
            </a:r>
            <a:r>
              <a:rPr lang="en-US" altLang="zh-CN"/>
              <a:t> </a:t>
            </a:r>
            <a:r>
              <a:rPr lang="zh-CN" altLang="en-US"/>
              <a:t>是否</a:t>
            </a:r>
            <a:r>
              <a:rPr lang="zh-CN" altLang="en-US"/>
              <a:t>推荐</a:t>
            </a:r>
            <a:endParaRPr lang="zh-CN" alt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4-16:31:08-d2sksj61bb2p4onbqi6g.png"/>
          <p:cNvPicPr>
            <a:picLocks noChangeAspect="1"/>
          </p:cNvPicPr>
          <p:nvPr/>
        </p:nvPicPr>
        <p:blipFill>
          <a:blip r:embed="rId1"/>
          <a:srcRect l="5" r="5"/>
          <a:stretch>
            <a:fillRect/>
          </a:stretch>
        </p:blipFill>
        <p:spPr>
          <a:xfrm>
            <a:off x="-9525" y="-22225"/>
            <a:ext cx="12214860" cy="691007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5172075" y="1997710"/>
            <a:ext cx="988695" cy="760730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4" name="Text 1"/>
          <p:cNvSpPr/>
          <p:nvPr/>
        </p:nvSpPr>
        <p:spPr>
          <a:xfrm>
            <a:off x="5172075" y="1997710"/>
            <a:ext cx="988695" cy="76073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>
              <a:latin typeface="+mn-lt"/>
              <a:ea typeface="+mn-ea"/>
              <a:cs typeface="+mn-cs"/>
            </a:endParaRPr>
          </a:p>
        </p:txBody>
      </p:sp>
      <p:sp>
        <p:nvSpPr>
          <p:cNvPr id="5" name="Text 2"/>
          <p:cNvSpPr/>
          <p:nvPr/>
        </p:nvSpPr>
        <p:spPr>
          <a:xfrm>
            <a:off x="5092065" y="2949575"/>
            <a:ext cx="6986905" cy="1015365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4400" b="1" dirty="0">
                <a:solidFill>
                  <a:srgbClr val="212931"/>
                </a:solidFill>
                <a:latin typeface="+mn-lt"/>
                <a:ea typeface="+mn-ea"/>
                <a:cs typeface="+mn-cs"/>
              </a:rPr>
              <a:t>交叉关联分析</a:t>
            </a:r>
            <a:endParaRPr lang="en-US" sz="1600" dirty="0">
              <a:latin typeface="+mn-lt"/>
              <a:ea typeface="+mn-ea"/>
              <a:cs typeface="+mn-cs"/>
            </a:endParaRPr>
          </a:p>
        </p:txBody>
      </p:sp>
      <p:sp>
        <p:nvSpPr>
          <p:cNvPr id="6" name="Text 3"/>
          <p:cNvSpPr/>
          <p:nvPr/>
        </p:nvSpPr>
        <p:spPr>
          <a:xfrm>
            <a:off x="254000" y="2086610"/>
            <a:ext cx="3128010" cy="862965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16600" b="1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05</a:t>
            </a:r>
            <a:endParaRPr lang="en-US" sz="1600" dirty="0"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圆角矩形 33"/>
          <p:cNvSpPr/>
          <p:nvPr userDrawn="1"/>
        </p:nvSpPr>
        <p:spPr>
          <a:xfrm>
            <a:off x="444500" y="4910455"/>
            <a:ext cx="5185410" cy="1619250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>
            <a:noAutofit/>
          </a:bodyPr>
          <a:p>
            <a:pPr algn="ctr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2" name="Shape 0"/>
          <p:cNvSpPr/>
          <p:nvPr/>
        </p:nvSpPr>
        <p:spPr>
          <a:xfrm rot="8100000" flipH="1" flipV="1">
            <a:off x="457835" y="315595"/>
            <a:ext cx="525780" cy="525780"/>
          </a:xfrm>
          <a:prstGeom prst="ellipse">
            <a:avLst/>
          </a:prstGeom>
          <a:gradFill flip="none" rotWithShape="1">
            <a:gsLst>
              <a:gs pos="0">
                <a:srgbClr val="D3BDA6">
                  <a:alpha val="0"/>
                </a:srgbClr>
              </a:gs>
              <a:gs pos="100000">
                <a:srgbClr val="B48E67">
                  <a:alpha val="67000"/>
                </a:srgbClr>
              </a:gs>
            </a:gsLst>
            <a:lin ang="16200000" scaled="1"/>
          </a:gradFill>
        </p:spPr>
      </p:sp>
      <p:sp>
        <p:nvSpPr>
          <p:cNvPr id="3" name="Text 1"/>
          <p:cNvSpPr/>
          <p:nvPr/>
        </p:nvSpPr>
        <p:spPr>
          <a:xfrm rot="8100000">
            <a:off x="457835" y="315595"/>
            <a:ext cx="525780" cy="52578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>
              <a:latin typeface="+mn-lt"/>
              <a:ea typeface="+mn-ea"/>
              <a:cs typeface="+mn-cs"/>
            </a:endParaRPr>
          </a:p>
        </p:txBody>
      </p:sp>
      <p:pic>
        <p:nvPicPr>
          <p:cNvPr id="4" name="Image 0" descr="https://kimi-img.moonshot.cn/pub/slides/slides_tmpl/image/25-09-04-16:31:20-d2sksm61bb2p4onbqit0.jpeg"/>
          <p:cNvPicPr>
            <a:picLocks noChangeAspect="1"/>
          </p:cNvPicPr>
          <p:nvPr/>
        </p:nvPicPr>
        <p:blipFill>
          <a:blip r:embed="rId1"/>
          <a:srcRect l="28012" t="7813" r="22500" b="7813"/>
          <a:stretch>
            <a:fillRect/>
          </a:stretch>
        </p:blipFill>
        <p:spPr>
          <a:xfrm>
            <a:off x="7106508" y="0"/>
            <a:ext cx="6033547" cy="685800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6344508" y="0"/>
            <a:ext cx="6795600" cy="6858000"/>
          </a:xfrm>
          <a:prstGeom prst="rect">
            <a:avLst/>
          </a:prstGeom>
          <a:solidFill>
            <a:srgbClr val="D3BDA6">
              <a:alpha val="90980"/>
            </a:srgbClr>
          </a:solidFill>
        </p:spPr>
      </p:sp>
      <p:sp>
        <p:nvSpPr>
          <p:cNvPr id="9" name="Shape 6"/>
          <p:cNvSpPr/>
          <p:nvPr/>
        </p:nvSpPr>
        <p:spPr>
          <a:xfrm rot="5400000">
            <a:off x="7563875" y="4431183"/>
            <a:ext cx="146173" cy="126011"/>
          </a:xfrm>
          <a:prstGeom prst="triangle">
            <a:avLst>
              <a:gd name="adj" fmla="val 50000"/>
            </a:avLst>
          </a:prstGeom>
          <a:solidFill>
            <a:srgbClr val="FFFFFF"/>
          </a:solidFill>
        </p:spPr>
      </p:sp>
      <p:sp>
        <p:nvSpPr>
          <p:cNvPr id="10" name="Text 7"/>
          <p:cNvSpPr/>
          <p:nvPr/>
        </p:nvSpPr>
        <p:spPr>
          <a:xfrm rot="5400000">
            <a:off x="7563875" y="4431183"/>
            <a:ext cx="146173" cy="126011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>
              <a:latin typeface="+mn-lt"/>
              <a:ea typeface="+mn-ea"/>
              <a:cs typeface="+mn-cs"/>
            </a:endParaRPr>
          </a:p>
        </p:txBody>
      </p:sp>
      <p:sp>
        <p:nvSpPr>
          <p:cNvPr id="13" name="Shape 10"/>
          <p:cNvSpPr/>
          <p:nvPr/>
        </p:nvSpPr>
        <p:spPr>
          <a:xfrm rot="5400000">
            <a:off x="7558795" y="1732913"/>
            <a:ext cx="146173" cy="126011"/>
          </a:xfrm>
          <a:prstGeom prst="triangle">
            <a:avLst>
              <a:gd name="adj" fmla="val 50000"/>
            </a:avLst>
          </a:prstGeom>
          <a:solidFill>
            <a:srgbClr val="FFFFFF"/>
          </a:solidFill>
        </p:spPr>
      </p:sp>
      <p:sp>
        <p:nvSpPr>
          <p:cNvPr id="14" name="Text 11"/>
          <p:cNvSpPr/>
          <p:nvPr/>
        </p:nvSpPr>
        <p:spPr>
          <a:xfrm rot="5400000">
            <a:off x="7558795" y="1732913"/>
            <a:ext cx="146173" cy="126011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>
              <a:latin typeface="+mn-lt"/>
              <a:ea typeface="+mn-ea"/>
              <a:cs typeface="+mn-cs"/>
            </a:endParaRPr>
          </a:p>
        </p:txBody>
      </p:sp>
      <p:sp>
        <p:nvSpPr>
          <p:cNvPr id="15" name="Shape 12"/>
          <p:cNvSpPr/>
          <p:nvPr/>
        </p:nvSpPr>
        <p:spPr>
          <a:xfrm>
            <a:off x="6553729" y="379631"/>
            <a:ext cx="359932" cy="359932"/>
          </a:xfrm>
          <a:custGeom>
            <a:avLst/>
            <a:gdLst/>
            <a:ahLst/>
            <a:cxnLst/>
            <a:rect l="l" t="t" r="r" b="b"/>
            <a:pathLst>
              <a:path w="359932" h="359932">
                <a:moveTo>
                  <a:pt x="197963" y="323939"/>
                </a:moveTo>
                <a:cubicBezTo>
                  <a:pt x="197963" y="359932"/>
                  <a:pt x="197963" y="359932"/>
                  <a:pt x="197963" y="359932"/>
                </a:cubicBezTo>
                <a:cubicBezTo>
                  <a:pt x="161969" y="359932"/>
                  <a:pt x="161969" y="359932"/>
                  <a:pt x="161969" y="359932"/>
                </a:cubicBezTo>
                <a:cubicBezTo>
                  <a:pt x="161969" y="323939"/>
                  <a:pt x="161969" y="323939"/>
                  <a:pt x="161969" y="323939"/>
                </a:cubicBezTo>
                <a:cubicBezTo>
                  <a:pt x="17997" y="323939"/>
                  <a:pt x="17997" y="323939"/>
                  <a:pt x="17997" y="323939"/>
                </a:cubicBezTo>
                <a:cubicBezTo>
                  <a:pt x="8998" y="323939"/>
                  <a:pt x="0" y="314941"/>
                  <a:pt x="0" y="305942"/>
                </a:cubicBezTo>
                <a:cubicBezTo>
                  <a:pt x="0" y="53990"/>
                  <a:pt x="0" y="53990"/>
                  <a:pt x="0" y="53990"/>
                </a:cubicBezTo>
                <a:cubicBezTo>
                  <a:pt x="359932" y="53990"/>
                  <a:pt x="359932" y="53990"/>
                  <a:pt x="359932" y="53990"/>
                </a:cubicBezTo>
                <a:cubicBezTo>
                  <a:pt x="359932" y="305942"/>
                  <a:pt x="359932" y="305942"/>
                  <a:pt x="359932" y="305942"/>
                </a:cubicBezTo>
                <a:cubicBezTo>
                  <a:pt x="359932" y="314941"/>
                  <a:pt x="350934" y="323939"/>
                  <a:pt x="341935" y="323939"/>
                </a:cubicBezTo>
                <a:lnTo>
                  <a:pt x="197963" y="323939"/>
                </a:lnTo>
                <a:close/>
                <a:moveTo>
                  <a:pt x="35993" y="287946"/>
                </a:moveTo>
                <a:cubicBezTo>
                  <a:pt x="323939" y="287946"/>
                  <a:pt x="323939" y="287946"/>
                  <a:pt x="323939" y="287946"/>
                </a:cubicBezTo>
                <a:cubicBezTo>
                  <a:pt x="323939" y="89983"/>
                  <a:pt x="323939" y="89983"/>
                  <a:pt x="323939" y="89983"/>
                </a:cubicBezTo>
                <a:cubicBezTo>
                  <a:pt x="35993" y="89983"/>
                  <a:pt x="35993" y="89983"/>
                  <a:pt x="35993" y="89983"/>
                </a:cubicBezTo>
                <a:lnTo>
                  <a:pt x="35993" y="287946"/>
                </a:lnTo>
                <a:close/>
                <a:moveTo>
                  <a:pt x="197963" y="125976"/>
                </a:moveTo>
                <a:cubicBezTo>
                  <a:pt x="287946" y="125976"/>
                  <a:pt x="287946" y="125976"/>
                  <a:pt x="287946" y="125976"/>
                </a:cubicBezTo>
                <a:cubicBezTo>
                  <a:pt x="287946" y="161969"/>
                  <a:pt x="287946" y="161969"/>
                  <a:pt x="287946" y="161969"/>
                </a:cubicBezTo>
                <a:cubicBezTo>
                  <a:pt x="197963" y="161969"/>
                  <a:pt x="197963" y="161969"/>
                  <a:pt x="197963" y="161969"/>
                </a:cubicBezTo>
                <a:lnTo>
                  <a:pt x="197963" y="125976"/>
                </a:lnTo>
                <a:close/>
                <a:moveTo>
                  <a:pt x="197963" y="197963"/>
                </a:moveTo>
                <a:cubicBezTo>
                  <a:pt x="287946" y="197963"/>
                  <a:pt x="287946" y="197963"/>
                  <a:pt x="287946" y="197963"/>
                </a:cubicBezTo>
                <a:cubicBezTo>
                  <a:pt x="287946" y="233956"/>
                  <a:pt x="287946" y="233956"/>
                  <a:pt x="287946" y="233956"/>
                </a:cubicBezTo>
                <a:cubicBezTo>
                  <a:pt x="197963" y="233956"/>
                  <a:pt x="197963" y="233956"/>
                  <a:pt x="197963" y="233956"/>
                </a:cubicBezTo>
                <a:lnTo>
                  <a:pt x="197963" y="197963"/>
                </a:lnTo>
                <a:close/>
                <a:moveTo>
                  <a:pt x="125976" y="125976"/>
                </a:moveTo>
                <a:cubicBezTo>
                  <a:pt x="125976" y="179966"/>
                  <a:pt x="125976" y="179966"/>
                  <a:pt x="125976" y="179966"/>
                </a:cubicBezTo>
                <a:cubicBezTo>
                  <a:pt x="179966" y="179966"/>
                  <a:pt x="179966" y="179966"/>
                  <a:pt x="179966" y="179966"/>
                </a:cubicBezTo>
                <a:cubicBezTo>
                  <a:pt x="179966" y="211460"/>
                  <a:pt x="157470" y="233956"/>
                  <a:pt x="125976" y="233956"/>
                </a:cubicBezTo>
                <a:cubicBezTo>
                  <a:pt x="94482" y="233956"/>
                  <a:pt x="71986" y="211460"/>
                  <a:pt x="71986" y="179966"/>
                </a:cubicBezTo>
                <a:cubicBezTo>
                  <a:pt x="71986" y="148472"/>
                  <a:pt x="94482" y="125976"/>
                  <a:pt x="125976" y="125976"/>
                </a:cubicBezTo>
                <a:close/>
                <a:moveTo>
                  <a:pt x="0" y="0"/>
                </a:moveTo>
                <a:cubicBezTo>
                  <a:pt x="359932" y="0"/>
                  <a:pt x="359932" y="0"/>
                  <a:pt x="359932" y="0"/>
                </a:cubicBezTo>
                <a:cubicBezTo>
                  <a:pt x="359932" y="35993"/>
                  <a:pt x="359932" y="35993"/>
                  <a:pt x="359932" y="35993"/>
                </a:cubicBezTo>
                <a:cubicBezTo>
                  <a:pt x="0" y="35993"/>
                  <a:pt x="0" y="35993"/>
                  <a:pt x="0" y="35993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</p:sp>
      <p:pic>
        <p:nvPicPr>
          <p:cNvPr id="17" name="Image 1" descr="https://kimi-img.moonshot.cn/pub/slides/slides_tmpl/image/25-09-04-16:31:13-d2skske1bb2p4onbqig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635" y="4017962"/>
            <a:ext cx="335280" cy="335280"/>
          </a:xfrm>
          <a:prstGeom prst="rect">
            <a:avLst/>
          </a:prstGeom>
        </p:spPr>
      </p:pic>
      <p:sp>
        <p:nvSpPr>
          <p:cNvPr id="18" name="Text 14"/>
          <p:cNvSpPr/>
          <p:nvPr/>
        </p:nvSpPr>
        <p:spPr>
          <a:xfrm>
            <a:off x="667385" y="524510"/>
            <a:ext cx="6272530" cy="49946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rgbClr val="2B2F36"/>
                </a:solidFill>
                <a:latin typeface="+mn-lt"/>
                <a:ea typeface="+mn-ea"/>
                <a:cs typeface="+mn-cs"/>
              </a:rPr>
              <a:t>NPC好感与评论情感挂钩</a:t>
            </a:r>
            <a:endParaRPr lang="en-US" sz="1600" dirty="0">
              <a:latin typeface="+mn-lt"/>
              <a:ea typeface="+mn-ea"/>
              <a:cs typeface="+mn-cs"/>
            </a:endParaRPr>
          </a:p>
        </p:txBody>
      </p:sp>
      <p:pic>
        <p:nvPicPr>
          <p:cNvPr id="19" name="Image 2" descr="https://kimi-img.moonshot.cn/pub/slides/slides_tmpl/image/25-09-04-16:31:13-d2skske1bb2p4onbqih0.png"/>
          <p:cNvPicPr>
            <a:picLocks noChangeAspect="1"/>
          </p:cNvPicPr>
          <p:nvPr/>
        </p:nvPicPr>
        <p:blipFill>
          <a:blip r:embed="rId3"/>
          <a:srcRect t="116" b="116"/>
          <a:stretch>
            <a:fillRect/>
          </a:stretch>
        </p:blipFill>
        <p:spPr>
          <a:xfrm>
            <a:off x="0" y="4958080"/>
            <a:ext cx="2065655" cy="1915795"/>
          </a:xfrm>
          <a:prstGeom prst="rect">
            <a:avLst/>
          </a:prstGeom>
        </p:spPr>
      </p:pic>
      <p:sp>
        <p:nvSpPr>
          <p:cNvPr id="20" name="Text 15"/>
          <p:cNvSpPr/>
          <p:nvPr/>
        </p:nvSpPr>
        <p:spPr>
          <a:xfrm>
            <a:off x="481648" y="1265634"/>
            <a:ext cx="5043600" cy="4603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rgbClr val="2C3741"/>
                </a:solidFill>
                <a:latin typeface="+mn-lt"/>
                <a:ea typeface="+mn-ea"/>
                <a:cs typeface="+mn-cs"/>
              </a:rPr>
              <a:t>标记设计要素</a:t>
            </a:r>
            <a:endParaRPr lang="en-US">
              <a:latin typeface="+mn-lt"/>
              <a:ea typeface="+mn-ea"/>
              <a:cs typeface="+mn-cs"/>
            </a:endParaRPr>
          </a:p>
        </p:txBody>
      </p:sp>
      <p:sp>
        <p:nvSpPr>
          <p:cNvPr id="22" name="Text 17"/>
          <p:cNvSpPr/>
          <p:nvPr/>
        </p:nvSpPr>
        <p:spPr>
          <a:xfrm>
            <a:off x="7099300" y="326707"/>
            <a:ext cx="4763770" cy="623570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统计情感倾向</a:t>
            </a:r>
            <a:endParaRPr lang="en-US">
              <a:latin typeface="+mn-lt"/>
              <a:ea typeface="+mn-ea"/>
              <a:cs typeface="+mn-cs"/>
            </a:endParaRPr>
          </a:p>
        </p:txBody>
      </p:sp>
      <p:sp>
        <p:nvSpPr>
          <p:cNvPr id="24" name="Text 19"/>
          <p:cNvSpPr/>
          <p:nvPr/>
        </p:nvSpPr>
        <p:spPr>
          <a:xfrm>
            <a:off x="7106497" y="3943668"/>
            <a:ext cx="4763770" cy="623570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玩家类型</a:t>
            </a:r>
            <a:r>
              <a:rPr lang="zh-CN" altLang="en-US" sz="2400" b="1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分布</a:t>
            </a:r>
            <a:endParaRPr lang="en-US" sz="2400" b="1" dirty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26" name="图片 25" descr="post_object_image_2921229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002" y="1821259"/>
            <a:ext cx="4730616" cy="3046095"/>
          </a:xfrm>
          <a:prstGeom prst="rect">
            <a:avLst/>
          </a:prstGeom>
        </p:spPr>
      </p:pic>
      <p:pic>
        <p:nvPicPr>
          <p:cNvPr id="27" name="图片 26" descr="post_object_image_31488026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9843" y="950278"/>
            <a:ext cx="4628766" cy="2425797"/>
          </a:xfrm>
          <a:prstGeom prst="rect">
            <a:avLst/>
          </a:prstGeom>
        </p:spPr>
      </p:pic>
      <p:pic>
        <p:nvPicPr>
          <p:cNvPr id="28" name="图片 27" descr="post_object_image_32469541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89843" y="4641533"/>
            <a:ext cx="5602817" cy="1900956"/>
          </a:xfrm>
          <a:prstGeom prst="rect">
            <a:avLst/>
          </a:prstGeom>
        </p:spPr>
      </p:pic>
      <p:cxnSp>
        <p:nvCxnSpPr>
          <p:cNvPr id="30" name="直接箭头连接符 29"/>
          <p:cNvCxnSpPr/>
          <p:nvPr userDrawn="1"/>
        </p:nvCxnSpPr>
        <p:spPr>
          <a:xfrm flipV="1">
            <a:off x="2835910" y="857250"/>
            <a:ext cx="3651250" cy="666750"/>
          </a:xfrm>
          <a:prstGeom prst="straightConnector1">
            <a:avLst/>
          </a:prstGeom>
          <a:ln w="95250">
            <a:solidFill>
              <a:schemeClr val="accent6">
                <a:alpha val="10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1" name="直接箭头连接符 30"/>
          <p:cNvCxnSpPr/>
          <p:nvPr userDrawn="1"/>
        </p:nvCxnSpPr>
        <p:spPr>
          <a:xfrm flipH="1">
            <a:off x="10376535" y="2931160"/>
            <a:ext cx="232410" cy="1863090"/>
          </a:xfrm>
          <a:prstGeom prst="straightConnector1">
            <a:avLst/>
          </a:prstGeom>
          <a:ln w="95250">
            <a:solidFill>
              <a:schemeClr val="accent6">
                <a:alpha val="10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2" name="文本框 31"/>
          <p:cNvSpPr txBox="1"/>
          <p:nvPr userDrawn="1"/>
        </p:nvSpPr>
        <p:spPr>
          <a:xfrm>
            <a:off x="481648" y="4952725"/>
            <a:ext cx="2679700" cy="1766570"/>
          </a:xfrm>
          <a:prstGeom prst="rect">
            <a:avLst/>
          </a:prstGeom>
        </p:spPr>
        <p:txBody>
          <a:bodyPr wrap="none" rtlCol="0">
            <a:spAutoFit/>
          </a:bodyPr>
          <a:p>
            <a:pPr indent="0" algn="l">
              <a:lnSpc>
                <a:spcPct val="60000"/>
              </a:lnSpc>
              <a:buNone/>
            </a:pPr>
            <a:r>
              <a:rPr lang="zh-CN" altLang="en-US" sz="1400" b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从</a:t>
            </a:r>
            <a:r>
              <a:rPr lang="zh-CN" altLang="en-US" sz="1400" b="1">
                <a:solidFill>
                  <a:schemeClr val="bg1"/>
                </a:solidFill>
              </a:rPr>
              <a:t>提及社交的评论中：</a:t>
            </a:r>
            <a:endParaRPr lang="zh-CN" altLang="en-US" sz="1400" b="1">
              <a:solidFill>
                <a:schemeClr val="bg1"/>
              </a:solidFill>
            </a:endParaRPr>
          </a:p>
          <a:p>
            <a:pPr indent="0" algn="l">
              <a:lnSpc>
                <a:spcPct val="60000"/>
              </a:lnSpc>
              <a:buNone/>
            </a:pPr>
            <a:endParaRPr lang="en-US" altLang="zh-CN" sz="1400" b="1">
              <a:solidFill>
                <a:schemeClr val="bg1"/>
              </a:solidFill>
            </a:endParaRPr>
          </a:p>
          <a:p>
            <a:pPr indent="0" algn="l">
              <a:lnSpc>
                <a:spcPct val="60000"/>
              </a:lnSpc>
              <a:buNone/>
            </a:pPr>
            <a:r>
              <a:rPr lang="zh-CN" altLang="en-US" sz="1400">
                <a:solidFill>
                  <a:schemeClr val="bg1"/>
                </a:solidFill>
              </a:rPr>
              <a:t>正面归属感表达：</a:t>
            </a:r>
            <a:r>
              <a:rPr lang="en-US" altLang="zh-CN" sz="1400">
                <a:solidFill>
                  <a:schemeClr val="bg1"/>
                </a:solidFill>
              </a:rPr>
              <a:t>11</a:t>
            </a:r>
            <a:r>
              <a:rPr lang="zh-CN" altLang="en-US" sz="1400">
                <a:solidFill>
                  <a:schemeClr val="bg1"/>
                </a:solidFill>
              </a:rPr>
              <a:t>条</a:t>
            </a:r>
            <a:r>
              <a:rPr lang="zh-CN" altLang="en-US" sz="1400">
                <a:solidFill>
                  <a:srgbClr val="C00000"/>
                </a:solidFill>
              </a:rPr>
              <a:t>（</a:t>
            </a:r>
            <a:r>
              <a:rPr lang="en-US" altLang="zh-CN" sz="1400">
                <a:solidFill>
                  <a:srgbClr val="C00000"/>
                </a:solidFill>
              </a:rPr>
              <a:t>92%</a:t>
            </a:r>
            <a:r>
              <a:rPr lang="zh-CN" altLang="en-US" sz="1400">
                <a:solidFill>
                  <a:srgbClr val="C00000"/>
                </a:solidFill>
              </a:rPr>
              <a:t>）</a:t>
            </a:r>
            <a:endParaRPr lang="zh-CN" altLang="en-US" sz="1400">
              <a:solidFill>
                <a:srgbClr val="C00000"/>
              </a:solidFill>
            </a:endParaRPr>
          </a:p>
          <a:p>
            <a:pPr indent="0" algn="l">
              <a:lnSpc>
                <a:spcPct val="60000"/>
              </a:lnSpc>
              <a:buNone/>
            </a:pPr>
            <a:endParaRPr lang="en-US" altLang="zh-CN" sz="1400" b="1">
              <a:solidFill>
                <a:schemeClr val="bg1"/>
              </a:solidFill>
            </a:endParaRPr>
          </a:p>
          <a:p>
            <a:pPr indent="0" algn="l">
              <a:lnSpc>
                <a:spcPct val="60000"/>
              </a:lnSpc>
              <a:buNone/>
            </a:pPr>
            <a:r>
              <a:rPr lang="zh-CN" altLang="en-US" sz="1400" b="1">
                <a:solidFill>
                  <a:schemeClr val="bg1"/>
                </a:solidFill>
              </a:rPr>
              <a:t>典型表达：</a:t>
            </a:r>
            <a:endParaRPr lang="zh-CN" altLang="en-US" sz="1400" b="1">
              <a:solidFill>
                <a:schemeClr val="bg1"/>
              </a:solidFill>
            </a:endParaRPr>
          </a:p>
          <a:p>
            <a:pPr indent="0" algn="l">
              <a:lnSpc>
                <a:spcPct val="60000"/>
              </a:lnSpc>
              <a:buNone/>
            </a:pPr>
            <a:endParaRPr lang="en-US" altLang="zh-CN" sz="1400">
              <a:solidFill>
                <a:schemeClr val="bg1"/>
              </a:solidFill>
            </a:endParaRPr>
          </a:p>
          <a:p>
            <a:pPr indent="0" algn="l">
              <a:lnSpc>
                <a:spcPct val="60000"/>
              </a:lnSpc>
              <a:buNone/>
            </a:pPr>
            <a:r>
              <a:rPr lang="en-US" altLang="zh-CN" sz="1400">
                <a:solidFill>
                  <a:schemeClr val="bg1"/>
                </a:solidFill>
              </a:rPr>
              <a:t>“</a:t>
            </a:r>
            <a:r>
              <a:rPr lang="zh-CN" altLang="en-US" sz="1400">
                <a:solidFill>
                  <a:schemeClr val="bg1"/>
                </a:solidFill>
              </a:rPr>
              <a:t>小镇才是真正的家</a:t>
            </a:r>
            <a:r>
              <a:rPr lang="en-US" altLang="zh-CN" sz="1400">
                <a:solidFill>
                  <a:schemeClr val="bg1"/>
                </a:solidFill>
              </a:rPr>
              <a:t>”</a:t>
            </a:r>
            <a:endParaRPr lang="en-US" altLang="zh-CN" sz="1400">
              <a:solidFill>
                <a:schemeClr val="bg1"/>
              </a:solidFill>
            </a:endParaRPr>
          </a:p>
          <a:p>
            <a:pPr indent="0" algn="l">
              <a:lnSpc>
                <a:spcPct val="60000"/>
              </a:lnSpc>
              <a:buNone/>
            </a:pPr>
            <a:endParaRPr lang="en-US" altLang="zh-CN" sz="1400">
              <a:solidFill>
                <a:schemeClr val="bg1"/>
              </a:solidFill>
            </a:endParaRPr>
          </a:p>
          <a:p>
            <a:pPr indent="0" algn="l">
              <a:lnSpc>
                <a:spcPct val="60000"/>
              </a:lnSpc>
              <a:buNone/>
            </a:pPr>
            <a:r>
              <a:rPr lang="en-US" altLang="zh-CN" sz="1400">
                <a:solidFill>
                  <a:schemeClr val="bg1"/>
                </a:solidFill>
              </a:rPr>
              <a:t>“</a:t>
            </a:r>
            <a:r>
              <a:rPr lang="zh-CN" altLang="en-US" sz="1400">
                <a:solidFill>
                  <a:schemeClr val="bg1"/>
                </a:solidFill>
              </a:rPr>
              <a:t>和朋友在一起的感觉</a:t>
            </a:r>
            <a:r>
              <a:rPr lang="en-US" altLang="zh-CN" sz="1400">
                <a:solidFill>
                  <a:schemeClr val="bg1"/>
                </a:solidFill>
              </a:rPr>
              <a:t>”</a:t>
            </a:r>
            <a:endParaRPr lang="en-US" altLang="zh-CN" sz="1400">
              <a:solidFill>
                <a:schemeClr val="bg1"/>
              </a:solidFill>
            </a:endParaRPr>
          </a:p>
          <a:p>
            <a:pPr indent="0" algn="l">
              <a:lnSpc>
                <a:spcPct val="60000"/>
              </a:lnSpc>
              <a:buNone/>
            </a:pPr>
            <a:endParaRPr lang="en-US" altLang="zh-CN" sz="1400">
              <a:solidFill>
                <a:schemeClr val="bg1"/>
              </a:solidFill>
            </a:endParaRPr>
          </a:p>
          <a:p>
            <a:pPr indent="0" algn="l">
              <a:lnSpc>
                <a:spcPct val="60000"/>
              </a:lnSpc>
              <a:buNone/>
            </a:pPr>
            <a:r>
              <a:rPr lang="en-US" altLang="zh-CN" sz="14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“NPC</a:t>
            </a:r>
            <a:r>
              <a:rPr lang="zh-CN" altLang="en-US" sz="14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像真实的朋友</a:t>
            </a:r>
            <a:r>
              <a:rPr lang="en-US" altLang="zh-CN" sz="14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”</a:t>
            </a:r>
            <a:endParaRPr lang="en-US" altLang="zh-CN" sz="140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indent="0" algn="l">
              <a:lnSpc>
                <a:spcPct val="60000"/>
              </a:lnSpc>
              <a:buNone/>
            </a:pPr>
            <a:endParaRPr lang="en-US" altLang="zh-CN" sz="140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indent="0" algn="l">
              <a:lnSpc>
                <a:spcPct val="60000"/>
              </a:lnSpc>
              <a:buNone/>
            </a:pPr>
            <a:endParaRPr lang="zh-CN" altLang="en-US" sz="140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3" name="文本框 32"/>
          <p:cNvSpPr txBox="1"/>
          <p:nvPr userDrawn="1"/>
        </p:nvSpPr>
        <p:spPr>
          <a:xfrm>
            <a:off x="3014451" y="5506551"/>
            <a:ext cx="2256790" cy="4775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marL="0" indent="0" algn="l" defTabSz="0" rtl="0" eaLnBrk="1" latinLnBrk="0" hangingPunct="1">
              <a:lnSpc>
                <a:spcPct val="6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 sz="1400" b="1">
                <a:solidFill>
                  <a:schemeClr val="bg1"/>
                </a:solidFill>
              </a:rPr>
              <a:t>负面体验：</a:t>
            </a:r>
            <a:r>
              <a:rPr lang="en-US" altLang="zh-CN" sz="1400" b="1">
                <a:solidFill>
                  <a:schemeClr val="bg1"/>
                </a:solidFill>
              </a:rPr>
              <a:t>1</a:t>
            </a:r>
            <a:r>
              <a:rPr lang="zh-CN" altLang="en-US" sz="1400" b="1">
                <a:solidFill>
                  <a:schemeClr val="bg1"/>
                </a:solidFill>
              </a:rPr>
              <a:t>条（</a:t>
            </a:r>
            <a:r>
              <a:rPr lang="en-US" altLang="zh-CN" sz="1400" b="1">
                <a:solidFill>
                  <a:schemeClr val="bg1"/>
                </a:solidFill>
              </a:rPr>
              <a:t>8%</a:t>
            </a:r>
            <a:r>
              <a:rPr lang="zh-CN" altLang="en-US" sz="1400" b="1">
                <a:solidFill>
                  <a:schemeClr val="bg1"/>
                </a:solidFill>
              </a:rPr>
              <a:t>）</a:t>
            </a:r>
            <a:endParaRPr lang="zh-CN" altLang="en-US" sz="1400" b="1">
              <a:solidFill>
                <a:schemeClr val="bg1"/>
              </a:solidFill>
            </a:endParaRPr>
          </a:p>
          <a:p>
            <a:pPr marL="0" indent="0" algn="l" defTabSz="0" rtl="0" eaLnBrk="1" latinLnBrk="0" hangingPunct="1">
              <a:lnSpc>
                <a:spcPct val="6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altLang="zh-CN" sz="1400">
              <a:solidFill>
                <a:schemeClr val="bg1"/>
              </a:solidFill>
            </a:endParaRPr>
          </a:p>
          <a:p>
            <a:pPr marL="0" indent="0" algn="l" defTabSz="0" rtl="0" eaLnBrk="1" latinLnBrk="0" hangingPunct="1">
              <a:lnSpc>
                <a:spcPct val="6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sz="1400">
                <a:solidFill>
                  <a:schemeClr val="bg1"/>
                </a:solidFill>
              </a:rPr>
              <a:t>“</a:t>
            </a:r>
            <a:r>
              <a:rPr lang="zh-CN" altLang="en-US" sz="1400">
                <a:solidFill>
                  <a:schemeClr val="bg1"/>
                </a:solidFill>
              </a:rPr>
              <a:t>好感度会掉</a:t>
            </a:r>
            <a:r>
              <a:rPr lang="en-US" altLang="zh-CN" sz="1400">
                <a:solidFill>
                  <a:schemeClr val="bg1"/>
                </a:solidFill>
              </a:rPr>
              <a:t>”</a:t>
            </a:r>
            <a:r>
              <a:rPr lang="zh-CN" altLang="en-US" sz="1400">
                <a:solidFill>
                  <a:schemeClr val="bg1"/>
                </a:solidFill>
              </a:rPr>
              <a:t>（现实对比）</a:t>
            </a:r>
            <a:endParaRPr lang="zh-CN" altLang="en-US" sz="140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 rot="8100000" flipH="1" flipV="1">
            <a:off x="457835" y="315595"/>
            <a:ext cx="525780" cy="525780"/>
          </a:xfrm>
          <a:prstGeom prst="ellipse">
            <a:avLst/>
          </a:prstGeom>
          <a:gradFill flip="none" rotWithShape="1">
            <a:gsLst>
              <a:gs pos="0">
                <a:srgbClr val="D3BDA6">
                  <a:alpha val="0"/>
                </a:srgbClr>
              </a:gs>
              <a:gs pos="100000">
                <a:srgbClr val="B48E67">
                  <a:alpha val="67000"/>
                </a:srgbClr>
              </a:gs>
            </a:gsLst>
            <a:lin ang="16200000" scaled="1"/>
          </a:gradFill>
        </p:spPr>
      </p:sp>
      <p:sp>
        <p:nvSpPr>
          <p:cNvPr id="3" name="Text 1"/>
          <p:cNvSpPr/>
          <p:nvPr/>
        </p:nvSpPr>
        <p:spPr>
          <a:xfrm rot="8100000">
            <a:off x="457835" y="315595"/>
            <a:ext cx="525780" cy="52578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>
              <a:latin typeface="+mn-lt"/>
              <a:ea typeface="+mn-ea"/>
              <a:cs typeface="+mn-cs"/>
            </a:endParaRPr>
          </a:p>
        </p:txBody>
      </p:sp>
      <p:pic>
        <p:nvPicPr>
          <p:cNvPr id="4" name="Image 0" descr="https://kimi-img.moonshot.cn/pub/slides/slides_tmpl/image/25-09-04-16:31:13-d2skske1bb2p4onbqifg.png"/>
          <p:cNvPicPr>
            <a:picLocks noChangeAspect="1"/>
          </p:cNvPicPr>
          <p:nvPr/>
        </p:nvPicPr>
        <p:blipFill>
          <a:blip r:embed="rId1"/>
          <a:srcRect t="15" b="15"/>
          <a:stretch>
            <a:fillRect/>
          </a:stretch>
        </p:blipFill>
        <p:spPr>
          <a:xfrm>
            <a:off x="10100945" y="0"/>
            <a:ext cx="2111375" cy="1216660"/>
          </a:xfrm>
          <a:prstGeom prst="rect">
            <a:avLst/>
          </a:prstGeom>
        </p:spPr>
      </p:pic>
      <p:sp>
        <p:nvSpPr>
          <p:cNvPr id="12" name="Text 9"/>
          <p:cNvSpPr/>
          <p:nvPr/>
        </p:nvSpPr>
        <p:spPr>
          <a:xfrm>
            <a:off x="6047740" y="5291455"/>
            <a:ext cx="115570" cy="11557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40000"/>
              </a:lnSpc>
            </a:pPr>
            <a:endParaRPr lang="en-US" sz="1600" dirty="0">
              <a:latin typeface="+mn-lt"/>
              <a:ea typeface="+mn-ea"/>
              <a:cs typeface="+mn-cs"/>
            </a:endParaRPr>
          </a:p>
        </p:txBody>
      </p:sp>
      <p:sp>
        <p:nvSpPr>
          <p:cNvPr id="19" name="Text 15"/>
          <p:cNvSpPr/>
          <p:nvPr/>
        </p:nvSpPr>
        <p:spPr>
          <a:xfrm>
            <a:off x="2243455" y="5296535"/>
            <a:ext cx="115570" cy="11557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40000"/>
              </a:lnSpc>
            </a:pPr>
            <a:endParaRPr lang="en-US" sz="1600" dirty="0">
              <a:latin typeface="+mn-lt"/>
              <a:ea typeface="+mn-ea"/>
              <a:cs typeface="+mn-cs"/>
            </a:endParaRPr>
          </a:p>
        </p:txBody>
      </p:sp>
      <p:pic>
        <p:nvPicPr>
          <p:cNvPr id="38" name="图片 37" descr="post_object_image_3323698570"/>
          <p:cNvPicPr>
            <a:picLocks noChangeAspect="1"/>
          </p:cNvPicPr>
          <p:nvPr/>
        </p:nvPicPr>
        <p:blipFill>
          <a:blip r:embed="rId2"/>
          <a:srcRect b="3838"/>
          <a:stretch>
            <a:fillRect/>
          </a:stretch>
        </p:blipFill>
        <p:spPr>
          <a:xfrm>
            <a:off x="1443038" y="2838015"/>
            <a:ext cx="3517351" cy="3271986"/>
          </a:xfrm>
          <a:prstGeom prst="rect">
            <a:avLst/>
          </a:prstGeom>
        </p:spPr>
      </p:pic>
      <p:pic>
        <p:nvPicPr>
          <p:cNvPr id="41" name="图片 40" descr="post_object_image_12504557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8803" y="322897"/>
            <a:ext cx="8534400" cy="2952750"/>
          </a:xfrm>
          <a:prstGeom prst="rect">
            <a:avLst/>
          </a:prstGeom>
        </p:spPr>
      </p:pic>
      <p:pic>
        <p:nvPicPr>
          <p:cNvPr id="42" name="图片 41" descr="post_object_image_28123822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886" y="842820"/>
            <a:ext cx="3106117" cy="5553361"/>
          </a:xfrm>
          <a:prstGeom prst="rect">
            <a:avLst/>
          </a:prstGeom>
        </p:spPr>
      </p:pic>
      <p:sp>
        <p:nvSpPr>
          <p:cNvPr id="44" name="文本框 43"/>
          <p:cNvSpPr txBox="1"/>
          <p:nvPr userDrawn="1"/>
        </p:nvSpPr>
        <p:spPr>
          <a:xfrm>
            <a:off x="5152073" y="3513773"/>
            <a:ext cx="1887855" cy="1245870"/>
          </a:xfrm>
          <a:prstGeom prst="rect">
            <a:avLst/>
          </a:prstGeom>
        </p:spPr>
        <p:txBody>
          <a:bodyPr wrap="square" rtlCol="0">
            <a:noAutofit/>
          </a:bodyPr>
          <a:p>
            <a:r>
              <a:rPr lang="zh-CN" altLang="en-US" sz="1200" b="1"/>
              <a:t>最受欢迎的设计要素</a:t>
            </a:r>
            <a:endParaRPr lang="zh-CN" altLang="en-US" sz="1200" b="1"/>
          </a:p>
          <a:p>
            <a:r>
              <a:rPr lang="zh-CN" altLang="en-US" sz="1000" b="1"/>
              <a:t>第一名：社交系统（</a:t>
            </a:r>
            <a:r>
              <a:rPr lang="en-US" altLang="zh-CN" sz="1000" b="1"/>
              <a:t>92%</a:t>
            </a:r>
            <a:r>
              <a:rPr lang="zh-CN" altLang="en-US" sz="1000" b="1"/>
              <a:t>正面）</a:t>
            </a:r>
            <a:endParaRPr lang="en-US" altLang="zh-CN" sz="1000" b="1"/>
          </a:p>
          <a:p>
            <a:r>
              <a:rPr lang="zh-CN" altLang="en-US" sz="1000"/>
              <a:t>联机功能评价最高（</a:t>
            </a:r>
            <a:r>
              <a:rPr lang="en-US" altLang="zh-CN" sz="1000"/>
              <a:t>100%</a:t>
            </a:r>
            <a:r>
              <a:rPr lang="zh-CN" altLang="en-US" sz="1000"/>
              <a:t>正面）</a:t>
            </a:r>
            <a:endParaRPr lang="en-US" altLang="zh-CN" sz="1000"/>
          </a:p>
          <a:p>
            <a:r>
              <a:rPr lang="en-US" altLang="zh-CN" sz="1000"/>
              <a:t>NPC</a:t>
            </a:r>
            <a:r>
              <a:rPr lang="zh-CN" altLang="en-US" sz="1000"/>
              <a:t>互动带来强烈归属感</a:t>
            </a:r>
            <a:endParaRPr lang="en-US" altLang="zh-CN" sz="1000"/>
          </a:p>
          <a:p>
            <a:r>
              <a:rPr lang="zh-CN" altLang="en-US" sz="1000" b="1"/>
              <a:t>第二名：种田系统（</a:t>
            </a:r>
            <a:r>
              <a:rPr lang="en-US" altLang="zh-CN" sz="1000" b="1"/>
              <a:t>93%</a:t>
            </a:r>
            <a:r>
              <a:rPr lang="zh-CN" altLang="en-US" sz="1000" b="1"/>
              <a:t>正面）</a:t>
            </a:r>
            <a:endParaRPr lang="en-US" altLang="zh-CN" sz="1000" b="1"/>
          </a:p>
          <a:p>
            <a:r>
              <a:rPr lang="zh-CN" altLang="en-US" sz="1000"/>
              <a:t>核心玩法，带来成就感</a:t>
            </a:r>
            <a:endParaRPr lang="en-US" altLang="zh-CN" sz="1000"/>
          </a:p>
          <a:p>
            <a:r>
              <a:rPr lang="zh-CN" altLang="en-US" sz="1000"/>
              <a:t>但少量玩家认为</a:t>
            </a:r>
            <a:r>
              <a:rPr lang="en-US" altLang="zh-CN" sz="1000"/>
              <a:t>“</a:t>
            </a:r>
            <a:r>
              <a:rPr lang="zh-CN" altLang="en-US" sz="1000"/>
              <a:t>重复单调</a:t>
            </a:r>
            <a:r>
              <a:rPr lang="en-US" altLang="zh-CN" sz="1000"/>
              <a:t>”</a:t>
            </a:r>
            <a:endParaRPr lang="zh-CN" altLang="en-US" sz="1000"/>
          </a:p>
        </p:txBody>
      </p:sp>
      <p:sp>
        <p:nvSpPr>
          <p:cNvPr id="48" name="文本框 47"/>
          <p:cNvSpPr txBox="1"/>
          <p:nvPr userDrawn="1"/>
        </p:nvSpPr>
        <p:spPr>
          <a:xfrm>
            <a:off x="5099685" y="4868196"/>
            <a:ext cx="2286000" cy="972185"/>
          </a:xfrm>
          <a:prstGeom prst="rect">
            <a:avLst/>
          </a:prstGeom>
        </p:spPr>
        <p:txBody>
          <a:bodyPr wrap="square" rtlCol="0">
            <a:noAutofit/>
          </a:bodyPr>
          <a:p>
            <a:pPr algn="l"/>
            <a:r>
              <a:rPr lang="zh-CN" altLang="en-US" sz="1000" b="1"/>
              <a:t>设计改进建议（基于负面反馈）</a:t>
            </a:r>
            <a:endParaRPr lang="zh-CN" altLang="en-US" sz="1000" b="1"/>
          </a:p>
          <a:p>
            <a:pPr algn="l"/>
            <a:r>
              <a:rPr lang="zh-CN" altLang="en-US" sz="1000"/>
              <a:t>钓鱼难度：</a:t>
            </a:r>
            <a:r>
              <a:rPr lang="en-US" altLang="zh-CN" sz="1000"/>
              <a:t>60%</a:t>
            </a:r>
            <a:r>
              <a:rPr lang="zh-CN" altLang="en-US" sz="1000"/>
              <a:t>正面，需优化新手体验</a:t>
            </a:r>
            <a:endParaRPr lang="en-US" altLang="zh-CN" sz="1000"/>
          </a:p>
          <a:p>
            <a:pPr algn="l"/>
            <a:r>
              <a:rPr lang="zh-CN" altLang="en-US" sz="1000"/>
              <a:t>时间压力：效率型玩家感到</a:t>
            </a:r>
            <a:r>
              <a:rPr lang="en-US" altLang="zh-CN" sz="1000"/>
              <a:t>“</a:t>
            </a:r>
            <a:r>
              <a:rPr lang="zh-CN" altLang="en-US" sz="1000"/>
              <a:t>被催促</a:t>
            </a:r>
            <a:r>
              <a:rPr lang="en-US" altLang="zh-CN" sz="1000"/>
              <a:t>”</a:t>
            </a:r>
            <a:endParaRPr lang="en-US" altLang="zh-CN" sz="1000"/>
          </a:p>
          <a:p>
            <a:pPr algn="l"/>
            <a:r>
              <a:rPr lang="zh-CN" altLang="en-US" sz="1000"/>
              <a:t>后期内容：部分玩家认为重复性高</a:t>
            </a:r>
            <a:endParaRPr lang="zh-CN" altLang="en-US" sz="1000"/>
          </a:p>
        </p:txBody>
      </p:sp>
      <p:sp>
        <p:nvSpPr>
          <p:cNvPr id="49" name="文本框 48"/>
          <p:cNvSpPr txBox="1"/>
          <p:nvPr userDrawn="1"/>
        </p:nvSpPr>
        <p:spPr>
          <a:xfrm>
            <a:off x="7699058" y="3417253"/>
            <a:ext cx="3503676" cy="1438910"/>
          </a:xfrm>
          <a:prstGeom prst="rect">
            <a:avLst/>
          </a:prstGeom>
        </p:spPr>
        <p:txBody>
          <a:bodyPr wrap="square" rtlCol="0" anchor="t">
            <a:noAutofit/>
          </a:bodyPr>
          <a:p>
            <a:r>
              <a:rPr lang="zh-CN" altLang="en-US" sz="1200"/>
              <a:t>种田：  ████████████ </a:t>
            </a:r>
            <a:r>
              <a:rPr lang="en-US" altLang="zh-CN" sz="1200"/>
              <a:t>93%</a:t>
            </a:r>
            <a:endParaRPr lang="en-US" altLang="zh-CN" sz="1200"/>
          </a:p>
          <a:p>
            <a:r>
              <a:rPr lang="zh-CN" altLang="en-US" sz="1200"/>
              <a:t>社交：  ████████████ </a:t>
            </a:r>
            <a:r>
              <a:rPr lang="en-US" altLang="zh-CN" sz="1200"/>
              <a:t>92%</a:t>
            </a:r>
            <a:endParaRPr lang="en-US" altLang="zh-CN" sz="1200"/>
          </a:p>
          <a:p>
            <a:r>
              <a:rPr lang="zh-CN" altLang="en-US" sz="1200"/>
              <a:t>联机：  ████████████ </a:t>
            </a:r>
            <a:r>
              <a:rPr lang="en-US" altLang="zh-CN" sz="1200"/>
              <a:t>100%</a:t>
            </a:r>
            <a:endParaRPr lang="en-US" altLang="zh-CN" sz="1200"/>
          </a:p>
          <a:p>
            <a:r>
              <a:rPr lang="zh-CN" altLang="en-US" sz="1200"/>
              <a:t>采矿：  ██████████ </a:t>
            </a:r>
            <a:r>
              <a:rPr lang="en-US" altLang="zh-CN" sz="1200"/>
              <a:t>86%</a:t>
            </a:r>
            <a:endParaRPr lang="en-US" altLang="zh-CN" sz="1200"/>
          </a:p>
          <a:p>
            <a:r>
              <a:rPr lang="zh-CN" altLang="en-US" sz="1200"/>
              <a:t>钓鱼：  ██████ </a:t>
            </a:r>
            <a:r>
              <a:rPr lang="en-US" altLang="zh-CN" sz="1200"/>
              <a:t>60%</a:t>
            </a:r>
            <a:endParaRPr lang="en-US" altLang="zh-CN" sz="1200"/>
          </a:p>
          <a:p>
            <a:r>
              <a:rPr lang="zh-CN" altLang="en-US" sz="1200"/>
              <a:t>时间：  ████ </a:t>
            </a:r>
            <a:r>
              <a:rPr lang="en-US" altLang="zh-CN" sz="1200"/>
              <a:t>50%</a:t>
            </a:r>
            <a:endParaRPr lang="zh-CN" altLang="en-US" sz="1200"/>
          </a:p>
        </p:txBody>
      </p:sp>
      <p:sp>
        <p:nvSpPr>
          <p:cNvPr id="50" name="文本框 49"/>
          <p:cNvSpPr txBox="1"/>
          <p:nvPr userDrawn="1"/>
        </p:nvSpPr>
        <p:spPr>
          <a:xfrm>
            <a:off x="7699058" y="4652931"/>
            <a:ext cx="3322701" cy="829945"/>
          </a:xfrm>
          <a:prstGeom prst="rect">
            <a:avLst/>
          </a:prstGeom>
        </p:spPr>
        <p:txBody>
          <a:bodyPr wrap="square" rtlCol="0" anchor="t">
            <a:noAutofit/>
          </a:bodyPr>
          <a:p>
            <a:r>
              <a:rPr lang="zh-CN" altLang="en-US" sz="1200"/>
              <a:t>休闲型：</a:t>
            </a:r>
            <a:r>
              <a:rPr lang="en-US" altLang="zh-CN" sz="1200">
                <a:cs typeface="Arial" panose="020B0604020202020204" pitchFamily="34" charset="0"/>
              </a:rPr>
              <a:t>40% ████████</a:t>
            </a:r>
            <a:endParaRPr lang="en-US" altLang="zh-CN" sz="1200">
              <a:cs typeface="Arial" panose="020B0604020202020204" pitchFamily="34" charset="0"/>
            </a:endParaRPr>
          </a:p>
          <a:p>
            <a:r>
              <a:rPr lang="zh-CN" altLang="en-US" sz="1200"/>
              <a:t>社交型：</a:t>
            </a:r>
            <a:r>
              <a:rPr lang="en-US" altLang="zh-CN" sz="1200"/>
              <a:t>30% ██████</a:t>
            </a:r>
            <a:endParaRPr lang="en-US" altLang="zh-CN" sz="1200"/>
          </a:p>
          <a:p>
            <a:r>
              <a:rPr lang="zh-CN" altLang="en-US" sz="1200"/>
              <a:t>效率型：</a:t>
            </a:r>
            <a:r>
              <a:rPr lang="en-US" altLang="zh-CN" sz="1200"/>
              <a:t>20% ████</a:t>
            </a:r>
            <a:endParaRPr lang="en-US" altLang="zh-CN" sz="1200"/>
          </a:p>
          <a:p>
            <a:r>
              <a:rPr lang="zh-CN" altLang="en-US" sz="1200"/>
              <a:t>剧情型：</a:t>
            </a:r>
            <a:r>
              <a:rPr lang="en-US" altLang="zh-CN" sz="1200"/>
              <a:t>10% ██</a:t>
            </a:r>
            <a:endParaRPr lang="zh-CN" altLang="en-US" sz="1200"/>
          </a:p>
        </p:txBody>
      </p:sp>
      <p:sp>
        <p:nvSpPr>
          <p:cNvPr id="51" name="文本框 50"/>
          <p:cNvSpPr txBox="1"/>
          <p:nvPr userDrawn="1"/>
        </p:nvSpPr>
        <p:spPr>
          <a:xfrm>
            <a:off x="7699058" y="5740083"/>
            <a:ext cx="7315200" cy="460375"/>
          </a:xfrm>
          <a:prstGeom prst="rect">
            <a:avLst/>
          </a:prstGeom>
        </p:spPr>
        <p:txBody>
          <a:bodyPr rtlCol="0" anchor="t">
            <a:spAutoFit/>
          </a:bodyPr>
          <a:p>
            <a:r>
              <a:rPr lang="zh-CN" altLang="en-US" sz="1200"/>
              <a:t>正面归属感：</a:t>
            </a:r>
            <a:r>
              <a:rPr lang="en-US" altLang="zh-CN" sz="1200"/>
              <a:t>92% ████████████</a:t>
            </a:r>
            <a:endParaRPr lang="en-US" altLang="zh-CN" sz="1200"/>
          </a:p>
          <a:p>
            <a:r>
              <a:rPr lang="zh-CN" altLang="en-US" sz="1200"/>
              <a:t>负面体验：   </a:t>
            </a:r>
            <a:r>
              <a:rPr lang="en-US" altLang="zh-CN" sz="1200"/>
              <a:t>8% █</a:t>
            </a:r>
            <a:endParaRPr lang="zh-CN" altLang="en-US" sz="1200"/>
          </a:p>
        </p:txBody>
      </p:sp>
      <p:cxnSp>
        <p:nvCxnSpPr>
          <p:cNvPr id="52" name="直接箭头连接符 51"/>
          <p:cNvCxnSpPr/>
          <p:nvPr userDrawn="1"/>
        </p:nvCxnSpPr>
        <p:spPr>
          <a:xfrm flipH="1">
            <a:off x="7096125" y="3609975"/>
            <a:ext cx="609600" cy="247650"/>
          </a:xfrm>
          <a:prstGeom prst="straightConnector1">
            <a:avLst/>
          </a:prstGeom>
          <a:ln w="57150">
            <a:solidFill>
              <a:schemeClr val="accent6">
                <a:alpha val="10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3" name="直接箭头连接符 52"/>
          <p:cNvCxnSpPr/>
          <p:nvPr userDrawn="1"/>
        </p:nvCxnSpPr>
        <p:spPr>
          <a:xfrm flipH="1">
            <a:off x="7229475" y="4800600"/>
            <a:ext cx="485775" cy="0"/>
          </a:xfrm>
          <a:prstGeom prst="straightConnector1">
            <a:avLst/>
          </a:prstGeom>
          <a:ln w="57150">
            <a:solidFill>
              <a:schemeClr val="accent6">
                <a:alpha val="10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4" name="直接箭头连接符 53"/>
          <p:cNvCxnSpPr/>
          <p:nvPr userDrawn="1"/>
        </p:nvCxnSpPr>
        <p:spPr>
          <a:xfrm flipH="1" flipV="1">
            <a:off x="7324725" y="5514975"/>
            <a:ext cx="342900" cy="247650"/>
          </a:xfrm>
          <a:prstGeom prst="straightConnector1">
            <a:avLst/>
          </a:prstGeom>
          <a:ln w="57150">
            <a:solidFill>
              <a:schemeClr val="accent6">
                <a:alpha val="10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 rot="8100000" flipH="1" flipV="1">
            <a:off x="457835" y="315595"/>
            <a:ext cx="525780" cy="525780"/>
          </a:xfrm>
          <a:prstGeom prst="ellipse">
            <a:avLst/>
          </a:prstGeom>
          <a:gradFill flip="none" rotWithShape="1">
            <a:gsLst>
              <a:gs pos="0">
                <a:srgbClr val="D3BDA6">
                  <a:alpha val="0"/>
                </a:srgbClr>
              </a:gs>
              <a:gs pos="100000">
                <a:srgbClr val="B48E67">
                  <a:alpha val="67000"/>
                </a:srgbClr>
              </a:gs>
            </a:gsLst>
            <a:lin ang="16200000" scaled="1"/>
          </a:gradFill>
        </p:spPr>
      </p:sp>
      <p:sp>
        <p:nvSpPr>
          <p:cNvPr id="3" name="Text 1"/>
          <p:cNvSpPr/>
          <p:nvPr/>
        </p:nvSpPr>
        <p:spPr>
          <a:xfrm rot="8100000">
            <a:off x="457835" y="315595"/>
            <a:ext cx="525780" cy="52578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>
              <a:latin typeface="+mn-lt"/>
              <a:ea typeface="+mn-ea"/>
              <a:cs typeface="+mn-cs"/>
            </a:endParaRPr>
          </a:p>
        </p:txBody>
      </p:sp>
      <p:pic>
        <p:nvPicPr>
          <p:cNvPr id="4" name="Image 0"/>
          <p:cNvPicPr>
            <a:picLocks noChangeAspect="1"/>
          </p:cNvPicPr>
          <p:nvPr/>
        </p:nvPicPr>
        <p:blipFill>
          <a:blip r:embed="rId1"/>
          <a:srcRect l="-300" t="44955" r="300" b="7256"/>
          <a:stretch>
            <a:fillRect/>
          </a:stretch>
        </p:blipFill>
        <p:spPr>
          <a:xfrm>
            <a:off x="5810885" y="1647825"/>
            <a:ext cx="6351270" cy="2439035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0" y="1615440"/>
            <a:ext cx="5832000" cy="2439670"/>
          </a:xfrm>
          <a:prstGeom prst="rect">
            <a:avLst/>
          </a:prstGeom>
          <a:solidFill>
            <a:srgbClr val="D3BDA6"/>
          </a:solidFill>
        </p:spPr>
      </p:sp>
      <p:sp>
        <p:nvSpPr>
          <p:cNvPr id="6" name="Text 3"/>
          <p:cNvSpPr/>
          <p:nvPr/>
        </p:nvSpPr>
        <p:spPr>
          <a:xfrm>
            <a:off x="0" y="1615440"/>
            <a:ext cx="5832000" cy="243967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>
              <a:latin typeface="+mn-lt"/>
              <a:ea typeface="+mn-ea"/>
              <a:cs typeface="+mn-cs"/>
            </a:endParaRPr>
          </a:p>
        </p:txBody>
      </p:sp>
      <p:sp>
        <p:nvSpPr>
          <p:cNvPr id="7" name="Text 4"/>
          <p:cNvSpPr/>
          <p:nvPr/>
        </p:nvSpPr>
        <p:spPr>
          <a:xfrm>
            <a:off x="667385" y="524510"/>
            <a:ext cx="6272530" cy="5835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rgbClr val="2B2F36"/>
                </a:solidFill>
                <a:latin typeface="+mn-lt"/>
                <a:ea typeface="+mn-ea"/>
                <a:cs typeface="+mn-cs"/>
              </a:rPr>
              <a:t>交叉关联分析结论</a:t>
            </a:r>
            <a:endParaRPr lang="en-US">
              <a:latin typeface="+mn-lt"/>
              <a:ea typeface="+mn-ea"/>
              <a:cs typeface="+mn-cs"/>
            </a:endParaRPr>
          </a:p>
        </p:txBody>
      </p:sp>
      <p:sp>
        <p:nvSpPr>
          <p:cNvPr id="8" name="Text 5"/>
          <p:cNvSpPr/>
          <p:nvPr/>
        </p:nvSpPr>
        <p:spPr>
          <a:xfrm>
            <a:off x="629920" y="2017395"/>
            <a:ext cx="4648681" cy="39878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en-US" sz="2000" b="1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交叉关联的核心发现</a:t>
            </a:r>
            <a:endParaRPr lang="zh-CN" altLang="en-US" sz="1600" dirty="0">
              <a:latin typeface="+mn-lt"/>
              <a:ea typeface="+mn-ea"/>
              <a:cs typeface="+mn-cs"/>
            </a:endParaRPr>
          </a:p>
        </p:txBody>
      </p:sp>
      <p:sp>
        <p:nvSpPr>
          <p:cNvPr id="9" name="Text 6"/>
          <p:cNvSpPr/>
          <p:nvPr/>
        </p:nvSpPr>
        <p:spPr>
          <a:xfrm>
            <a:off x="629920" y="2397760"/>
            <a:ext cx="4813935" cy="12096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游戏通过低门槛的种田</a:t>
            </a:r>
            <a:r>
              <a:rPr lang="en-US" altLang="zh-CN" sz="14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+</a:t>
            </a:r>
            <a:r>
              <a:rPr lang="zh-CN" altLang="en-US" sz="14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高情感的社交双核驱动，成功构建了虚拟归属感。知识图谱中的密集社交网络与玩家评论中的情感共鸣高度一致，证明了</a:t>
            </a:r>
            <a:r>
              <a:rPr lang="en-US" altLang="zh-CN" sz="14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“</a:t>
            </a:r>
            <a:r>
              <a:rPr lang="zh-CN" altLang="en-US" sz="14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关系模拟</a:t>
            </a:r>
            <a:r>
              <a:rPr lang="en-US" altLang="zh-CN" sz="14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”</a:t>
            </a:r>
            <a:r>
              <a:rPr lang="zh-CN" altLang="en-US" sz="14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是本游戏沉浸感的核心来源</a:t>
            </a:r>
            <a:r>
              <a:rPr lang="en-US" sz="14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。</a:t>
            </a:r>
            <a:endParaRPr lang="en-US" sz="1600" dirty="0">
              <a:latin typeface="+mn-lt"/>
              <a:ea typeface="+mn-ea"/>
              <a:cs typeface="+mn-cs"/>
            </a:endParaRPr>
          </a:p>
        </p:txBody>
      </p:sp>
      <p:pic>
        <p:nvPicPr>
          <p:cNvPr id="15" name="图片 14" descr="post_object_image_382004404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48992"/>
            <a:ext cx="5540704" cy="1209054"/>
          </a:xfrm>
          <a:prstGeom prst="rect">
            <a:avLst/>
          </a:prstGeom>
        </p:spPr>
      </p:pic>
      <p:pic>
        <p:nvPicPr>
          <p:cNvPr id="16" name="图片 15" descr="post_object_image_115753149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0693" y="5648992"/>
            <a:ext cx="5956810" cy="1209008"/>
          </a:xfrm>
          <a:prstGeom prst="rect">
            <a:avLst/>
          </a:prstGeom>
        </p:spPr>
      </p:pic>
      <p:pic>
        <p:nvPicPr>
          <p:cNvPr id="17" name="图片 16" descr="post_object_image_10122603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8287" y="5632711"/>
            <a:ext cx="723900" cy="1241664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4-16:31:08-d2sksj61bb2p4onbqi6g.png"/>
          <p:cNvPicPr>
            <a:picLocks noChangeAspect="1"/>
          </p:cNvPicPr>
          <p:nvPr/>
        </p:nvPicPr>
        <p:blipFill>
          <a:blip r:embed="rId1"/>
          <a:srcRect l="5" r="5"/>
          <a:stretch>
            <a:fillRect/>
          </a:stretch>
        </p:blipFill>
        <p:spPr>
          <a:xfrm>
            <a:off x="-9525" y="-22225"/>
            <a:ext cx="12214860" cy="691007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5172075" y="1997710"/>
            <a:ext cx="988695" cy="760730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4" name="Text 1"/>
          <p:cNvSpPr/>
          <p:nvPr/>
        </p:nvSpPr>
        <p:spPr>
          <a:xfrm>
            <a:off x="5172075" y="1997710"/>
            <a:ext cx="988695" cy="76073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>
              <a:latin typeface="+mn-lt"/>
              <a:ea typeface="+mn-ea"/>
              <a:cs typeface="+mn-cs"/>
            </a:endParaRPr>
          </a:p>
        </p:txBody>
      </p:sp>
      <p:sp>
        <p:nvSpPr>
          <p:cNvPr id="5" name="Text 2"/>
          <p:cNvSpPr/>
          <p:nvPr/>
        </p:nvSpPr>
        <p:spPr>
          <a:xfrm>
            <a:off x="5092065" y="2949575"/>
            <a:ext cx="6986905" cy="1015365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4400" b="1" dirty="0">
                <a:solidFill>
                  <a:srgbClr val="212931"/>
                </a:solidFill>
                <a:latin typeface="+mn-lt"/>
                <a:ea typeface="+mn-ea"/>
                <a:cs typeface="+mn-cs"/>
              </a:rPr>
              <a:t>结论</a:t>
            </a:r>
            <a:endParaRPr lang="en-US" sz="1600" dirty="0">
              <a:latin typeface="+mn-lt"/>
              <a:ea typeface="+mn-ea"/>
              <a:cs typeface="+mn-cs"/>
            </a:endParaRPr>
          </a:p>
        </p:txBody>
      </p:sp>
      <p:sp>
        <p:nvSpPr>
          <p:cNvPr id="6" name="Text 3"/>
          <p:cNvSpPr/>
          <p:nvPr/>
        </p:nvSpPr>
        <p:spPr>
          <a:xfrm>
            <a:off x="254000" y="2086610"/>
            <a:ext cx="3128010" cy="862965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16600" b="1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06</a:t>
            </a:r>
            <a:endParaRPr lang="en-US" sz="1600" dirty="0"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4-16:31:08-d2sksj61bb2p4onbqi6g.png"/>
          <p:cNvPicPr>
            <a:picLocks noChangeAspect="1"/>
          </p:cNvPicPr>
          <p:nvPr/>
        </p:nvPicPr>
        <p:blipFill>
          <a:blip r:embed="rId1"/>
          <a:srcRect l="5" r="5"/>
          <a:stretch>
            <a:fillRect/>
          </a:stretch>
        </p:blipFill>
        <p:spPr>
          <a:xfrm>
            <a:off x="-9525" y="-22225"/>
            <a:ext cx="12214860" cy="691007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5172075" y="1997710"/>
            <a:ext cx="988695" cy="760730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4" name="Text 1"/>
          <p:cNvSpPr/>
          <p:nvPr/>
        </p:nvSpPr>
        <p:spPr>
          <a:xfrm>
            <a:off x="5172075" y="1997710"/>
            <a:ext cx="988695" cy="76073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>
              <a:latin typeface="+mn-lt"/>
              <a:ea typeface="+mn-ea"/>
              <a:cs typeface="+mn-cs"/>
            </a:endParaRPr>
          </a:p>
        </p:txBody>
      </p:sp>
      <p:sp>
        <p:nvSpPr>
          <p:cNvPr id="5" name="Text 2"/>
          <p:cNvSpPr/>
          <p:nvPr/>
        </p:nvSpPr>
        <p:spPr>
          <a:xfrm>
            <a:off x="5092065" y="2949575"/>
            <a:ext cx="6986905" cy="1015365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4400" b="1" dirty="0">
                <a:solidFill>
                  <a:srgbClr val="212931"/>
                </a:solidFill>
                <a:latin typeface="+mn-lt"/>
                <a:ea typeface="+mn-ea"/>
                <a:cs typeface="+mn-cs"/>
              </a:rPr>
              <a:t>游戏风格与研究介绍</a:t>
            </a:r>
            <a:endParaRPr lang="en-US" sz="1600" dirty="0">
              <a:latin typeface="+mn-lt"/>
              <a:ea typeface="+mn-ea"/>
              <a:cs typeface="+mn-cs"/>
            </a:endParaRPr>
          </a:p>
        </p:txBody>
      </p:sp>
      <p:sp>
        <p:nvSpPr>
          <p:cNvPr id="6" name="Text 3"/>
          <p:cNvSpPr/>
          <p:nvPr/>
        </p:nvSpPr>
        <p:spPr>
          <a:xfrm>
            <a:off x="254000" y="2086610"/>
            <a:ext cx="3128010" cy="862965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16600" b="1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01</a:t>
            </a:r>
            <a:endParaRPr lang="en-US" sz="1600" dirty="0"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 rot="8100000" flipH="1" flipV="1">
            <a:off x="457835" y="315595"/>
            <a:ext cx="525780" cy="525780"/>
          </a:xfrm>
          <a:prstGeom prst="ellipse">
            <a:avLst/>
          </a:prstGeom>
          <a:gradFill flip="none" rotWithShape="1">
            <a:gsLst>
              <a:gs pos="0">
                <a:srgbClr val="D3BDA6">
                  <a:alpha val="0"/>
                </a:srgbClr>
              </a:gs>
              <a:gs pos="100000">
                <a:srgbClr val="B48E67">
                  <a:alpha val="67000"/>
                </a:srgbClr>
              </a:gs>
            </a:gsLst>
            <a:lin ang="16200000" scaled="1"/>
          </a:gradFill>
        </p:spPr>
      </p:sp>
      <p:sp>
        <p:nvSpPr>
          <p:cNvPr id="3" name="Text 1"/>
          <p:cNvSpPr/>
          <p:nvPr/>
        </p:nvSpPr>
        <p:spPr>
          <a:xfrm rot="8100000">
            <a:off x="457835" y="315595"/>
            <a:ext cx="525780" cy="52578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>
              <a:latin typeface="+mn-lt"/>
              <a:ea typeface="+mn-ea"/>
              <a:cs typeface="+mn-cs"/>
            </a:endParaRPr>
          </a:p>
        </p:txBody>
      </p:sp>
      <p:sp>
        <p:nvSpPr>
          <p:cNvPr id="4" name="Shape 2"/>
          <p:cNvSpPr/>
          <p:nvPr/>
        </p:nvSpPr>
        <p:spPr>
          <a:xfrm>
            <a:off x="11456035" y="592138"/>
            <a:ext cx="351155" cy="43815"/>
          </a:xfrm>
          <a:prstGeom prst="roundRect">
            <a:avLst>
              <a:gd name="adj" fmla="val 50000"/>
            </a:avLst>
          </a:prstGeom>
          <a:solidFill>
            <a:srgbClr val="D3BDA6"/>
          </a:solidFill>
        </p:spPr>
      </p:sp>
      <p:sp>
        <p:nvSpPr>
          <p:cNvPr id="5" name="Text 3"/>
          <p:cNvSpPr/>
          <p:nvPr/>
        </p:nvSpPr>
        <p:spPr>
          <a:xfrm>
            <a:off x="11456035" y="592138"/>
            <a:ext cx="351155" cy="4381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>
              <a:latin typeface="+mn-lt"/>
              <a:ea typeface="+mn-ea"/>
              <a:cs typeface="+mn-cs"/>
            </a:endParaRPr>
          </a:p>
        </p:txBody>
      </p:sp>
      <p:sp>
        <p:nvSpPr>
          <p:cNvPr id="6" name="Shape 4"/>
          <p:cNvSpPr/>
          <p:nvPr/>
        </p:nvSpPr>
        <p:spPr>
          <a:xfrm>
            <a:off x="11456035" y="712153"/>
            <a:ext cx="351155" cy="43815"/>
          </a:xfrm>
          <a:prstGeom prst="roundRect">
            <a:avLst>
              <a:gd name="adj" fmla="val 50000"/>
            </a:avLst>
          </a:prstGeom>
          <a:solidFill>
            <a:srgbClr val="D3BDA6"/>
          </a:solidFill>
        </p:spPr>
      </p:sp>
      <p:sp>
        <p:nvSpPr>
          <p:cNvPr id="7" name="Text 5"/>
          <p:cNvSpPr/>
          <p:nvPr/>
        </p:nvSpPr>
        <p:spPr>
          <a:xfrm>
            <a:off x="11456035" y="712153"/>
            <a:ext cx="351155" cy="4381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>
              <a:latin typeface="+mn-lt"/>
              <a:ea typeface="+mn-ea"/>
              <a:cs typeface="+mn-cs"/>
            </a:endParaRPr>
          </a:p>
        </p:txBody>
      </p:sp>
      <p:sp>
        <p:nvSpPr>
          <p:cNvPr id="8" name="Shape 6"/>
          <p:cNvSpPr/>
          <p:nvPr/>
        </p:nvSpPr>
        <p:spPr>
          <a:xfrm>
            <a:off x="11456035" y="832168"/>
            <a:ext cx="351155" cy="43815"/>
          </a:xfrm>
          <a:prstGeom prst="roundRect">
            <a:avLst>
              <a:gd name="adj" fmla="val 50000"/>
            </a:avLst>
          </a:prstGeom>
          <a:solidFill>
            <a:srgbClr val="D3BDA6"/>
          </a:solidFill>
        </p:spPr>
      </p:sp>
      <p:sp>
        <p:nvSpPr>
          <p:cNvPr id="9" name="Text 7"/>
          <p:cNvSpPr/>
          <p:nvPr/>
        </p:nvSpPr>
        <p:spPr>
          <a:xfrm>
            <a:off x="11456035" y="832168"/>
            <a:ext cx="351155" cy="4381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>
              <a:latin typeface="+mn-lt"/>
              <a:ea typeface="+mn-ea"/>
              <a:cs typeface="+mn-cs"/>
            </a:endParaRPr>
          </a:p>
        </p:txBody>
      </p:sp>
      <p:sp>
        <p:nvSpPr>
          <p:cNvPr id="10" name="Shape 8"/>
          <p:cNvSpPr/>
          <p:nvPr/>
        </p:nvSpPr>
        <p:spPr>
          <a:xfrm>
            <a:off x="11456035" y="592138"/>
            <a:ext cx="351155" cy="43815"/>
          </a:xfrm>
          <a:prstGeom prst="roundRect">
            <a:avLst>
              <a:gd name="adj" fmla="val 50000"/>
            </a:avLst>
          </a:prstGeom>
          <a:solidFill>
            <a:srgbClr val="D3BDA6"/>
          </a:solidFill>
        </p:spPr>
      </p:sp>
      <p:sp>
        <p:nvSpPr>
          <p:cNvPr id="11" name="Text 9"/>
          <p:cNvSpPr/>
          <p:nvPr/>
        </p:nvSpPr>
        <p:spPr>
          <a:xfrm>
            <a:off x="11456035" y="592138"/>
            <a:ext cx="351155" cy="4381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>
              <a:latin typeface="+mn-lt"/>
              <a:ea typeface="+mn-ea"/>
              <a:cs typeface="+mn-cs"/>
            </a:endParaRPr>
          </a:p>
        </p:txBody>
      </p:sp>
      <p:sp>
        <p:nvSpPr>
          <p:cNvPr id="12" name="Shape 10"/>
          <p:cNvSpPr/>
          <p:nvPr/>
        </p:nvSpPr>
        <p:spPr>
          <a:xfrm>
            <a:off x="11456035" y="712153"/>
            <a:ext cx="351155" cy="43815"/>
          </a:xfrm>
          <a:prstGeom prst="roundRect">
            <a:avLst>
              <a:gd name="adj" fmla="val 50000"/>
            </a:avLst>
          </a:prstGeom>
          <a:solidFill>
            <a:srgbClr val="D3BDA6"/>
          </a:solidFill>
        </p:spPr>
      </p:sp>
      <p:sp>
        <p:nvSpPr>
          <p:cNvPr id="13" name="Text 11"/>
          <p:cNvSpPr/>
          <p:nvPr/>
        </p:nvSpPr>
        <p:spPr>
          <a:xfrm>
            <a:off x="11456035" y="712153"/>
            <a:ext cx="351155" cy="4381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>
              <a:latin typeface="+mn-lt"/>
              <a:ea typeface="+mn-ea"/>
              <a:cs typeface="+mn-cs"/>
            </a:endParaRPr>
          </a:p>
        </p:txBody>
      </p:sp>
      <p:sp>
        <p:nvSpPr>
          <p:cNvPr id="14" name="Shape 12"/>
          <p:cNvSpPr/>
          <p:nvPr/>
        </p:nvSpPr>
        <p:spPr>
          <a:xfrm>
            <a:off x="11456035" y="832168"/>
            <a:ext cx="351155" cy="43815"/>
          </a:xfrm>
          <a:prstGeom prst="roundRect">
            <a:avLst>
              <a:gd name="adj" fmla="val 50000"/>
            </a:avLst>
          </a:prstGeom>
          <a:solidFill>
            <a:srgbClr val="D3BDA6"/>
          </a:solidFill>
        </p:spPr>
      </p:sp>
      <p:sp>
        <p:nvSpPr>
          <p:cNvPr id="15" name="Text 13"/>
          <p:cNvSpPr/>
          <p:nvPr/>
        </p:nvSpPr>
        <p:spPr>
          <a:xfrm>
            <a:off x="11456035" y="832168"/>
            <a:ext cx="351155" cy="4381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>
              <a:latin typeface="+mn-lt"/>
              <a:ea typeface="+mn-ea"/>
              <a:cs typeface="+mn-cs"/>
            </a:endParaRPr>
          </a:p>
        </p:txBody>
      </p:sp>
      <p:sp>
        <p:nvSpPr>
          <p:cNvPr id="16" name="Text 14"/>
          <p:cNvSpPr/>
          <p:nvPr/>
        </p:nvSpPr>
        <p:spPr>
          <a:xfrm>
            <a:off x="667385" y="524510"/>
            <a:ext cx="6272530" cy="49946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rgbClr val="2B2F36"/>
                </a:solidFill>
                <a:latin typeface="+mn-lt"/>
                <a:ea typeface="+mn-ea"/>
                <a:cs typeface="+mn-cs"/>
              </a:rPr>
              <a:t>核心发现回顾</a:t>
            </a:r>
            <a:endParaRPr lang="en-US" sz="1600" dirty="0">
              <a:latin typeface="+mn-lt"/>
              <a:ea typeface="+mn-ea"/>
              <a:cs typeface="+mn-cs"/>
            </a:endParaRPr>
          </a:p>
        </p:txBody>
      </p:sp>
      <p:sp>
        <p:nvSpPr>
          <p:cNvPr id="17" name="Shape 15"/>
          <p:cNvSpPr/>
          <p:nvPr/>
        </p:nvSpPr>
        <p:spPr>
          <a:xfrm>
            <a:off x="-16510" y="6572885"/>
            <a:ext cx="12221210" cy="285115"/>
          </a:xfrm>
          <a:prstGeom prst="rect">
            <a:avLst/>
          </a:prstGeom>
          <a:gradFill flip="none" rotWithShape="1">
            <a:gsLst>
              <a:gs pos="0">
                <a:srgbClr val="D3BDA6"/>
              </a:gs>
              <a:gs pos="100000">
                <a:srgbClr val="BFA492"/>
              </a:gs>
            </a:gsLst>
            <a:lin ang="2700000" scaled="1"/>
          </a:gradFill>
        </p:spPr>
      </p:sp>
      <p:sp>
        <p:nvSpPr>
          <p:cNvPr id="18" name="Text 16"/>
          <p:cNvSpPr/>
          <p:nvPr/>
        </p:nvSpPr>
        <p:spPr>
          <a:xfrm>
            <a:off x="-16510" y="6572885"/>
            <a:ext cx="12221210" cy="28511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>
              <a:latin typeface="+mn-lt"/>
              <a:ea typeface="+mn-ea"/>
              <a:cs typeface="+mn-cs"/>
            </a:endParaRPr>
          </a:p>
        </p:txBody>
      </p:sp>
      <p:sp>
        <p:nvSpPr>
          <p:cNvPr id="19" name="Shape 17"/>
          <p:cNvSpPr/>
          <p:nvPr/>
        </p:nvSpPr>
        <p:spPr>
          <a:xfrm>
            <a:off x="864870" y="2615164"/>
            <a:ext cx="533125" cy="0"/>
          </a:xfrm>
          <a:prstGeom prst="line">
            <a:avLst/>
          </a:prstGeom>
          <a:noFill/>
          <a:ln w="25400">
            <a:solidFill>
              <a:srgbClr val="DBB479"/>
            </a:solidFill>
            <a:prstDash val="solid"/>
            <a:headEnd type="none"/>
            <a:tailEnd type="none"/>
          </a:ln>
        </p:spPr>
      </p:sp>
      <p:pic>
        <p:nvPicPr>
          <p:cNvPr id="20" name="Image 0"/>
          <p:cNvPicPr>
            <a:picLocks noChangeAspect="1"/>
          </p:cNvPicPr>
          <p:nvPr/>
        </p:nvPicPr>
        <p:blipFill>
          <a:blip r:embed="rId1"/>
          <a:srcRect t="14333" b="15483"/>
          <a:stretch>
            <a:fillRect/>
          </a:stretch>
        </p:blipFill>
        <p:spPr>
          <a:xfrm>
            <a:off x="560070" y="3429000"/>
            <a:ext cx="4140200" cy="2905760"/>
          </a:xfrm>
          <a:prstGeom prst="rect">
            <a:avLst/>
          </a:prstGeom>
        </p:spPr>
      </p:pic>
      <p:sp>
        <p:nvSpPr>
          <p:cNvPr id="21" name="Shape 18"/>
          <p:cNvSpPr/>
          <p:nvPr/>
        </p:nvSpPr>
        <p:spPr>
          <a:xfrm>
            <a:off x="5326380" y="1670685"/>
            <a:ext cx="2895600" cy="4476750"/>
          </a:xfrm>
          <a:prstGeom prst="roundRect">
            <a:avLst>
              <a:gd name="adj" fmla="val 4166"/>
            </a:avLst>
          </a:prstGeom>
          <a:solidFill>
            <a:srgbClr val="000000">
              <a:alpha val="0"/>
            </a:srgbClr>
          </a:solidFill>
          <a:ln w="19050">
            <a:solidFill>
              <a:srgbClr val="D3BDA6"/>
            </a:solidFill>
            <a:prstDash val="solid"/>
          </a:ln>
        </p:spPr>
      </p:sp>
      <p:sp>
        <p:nvSpPr>
          <p:cNvPr id="23" name="Shape 20"/>
          <p:cNvSpPr/>
          <p:nvPr/>
        </p:nvSpPr>
        <p:spPr>
          <a:xfrm>
            <a:off x="5326380" y="1778000"/>
            <a:ext cx="2895600" cy="419735"/>
          </a:xfrm>
          <a:prstGeom prst="roundRect">
            <a:avLst>
              <a:gd name="adj" fmla="val 4166"/>
            </a:avLst>
          </a:prstGeom>
          <a:solidFill>
            <a:srgbClr val="D3BDA6"/>
          </a:solidFill>
          <a:ln w="19050">
            <a:solidFill>
              <a:srgbClr val="D3BDA6"/>
            </a:solidFill>
            <a:prstDash val="solid"/>
          </a:ln>
        </p:spPr>
      </p:sp>
      <p:sp>
        <p:nvSpPr>
          <p:cNvPr id="24" name="Text 21"/>
          <p:cNvSpPr/>
          <p:nvPr/>
        </p:nvSpPr>
        <p:spPr>
          <a:xfrm>
            <a:off x="5326380" y="1778000"/>
            <a:ext cx="2895600" cy="41973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>
              <a:latin typeface="+mn-lt"/>
              <a:ea typeface="+mn-ea"/>
              <a:cs typeface="+mn-cs"/>
            </a:endParaRPr>
          </a:p>
        </p:txBody>
      </p:sp>
      <p:sp>
        <p:nvSpPr>
          <p:cNvPr id="25" name="Shape 22"/>
          <p:cNvSpPr/>
          <p:nvPr/>
        </p:nvSpPr>
        <p:spPr>
          <a:xfrm>
            <a:off x="8399780" y="1670685"/>
            <a:ext cx="2895600" cy="4476750"/>
          </a:xfrm>
          <a:prstGeom prst="roundRect">
            <a:avLst>
              <a:gd name="adj" fmla="val 4166"/>
            </a:avLst>
          </a:prstGeom>
          <a:solidFill>
            <a:srgbClr val="000000">
              <a:alpha val="0"/>
            </a:srgbClr>
          </a:solidFill>
          <a:ln w="19050">
            <a:solidFill>
              <a:srgbClr val="D3BDA6"/>
            </a:solidFill>
            <a:prstDash val="solid"/>
          </a:ln>
        </p:spPr>
      </p:sp>
      <p:sp>
        <p:nvSpPr>
          <p:cNvPr id="26" name="Text 23"/>
          <p:cNvSpPr/>
          <p:nvPr/>
        </p:nvSpPr>
        <p:spPr>
          <a:xfrm>
            <a:off x="8399780" y="1670685"/>
            <a:ext cx="2895600" cy="447675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>
              <a:latin typeface="+mn-lt"/>
              <a:ea typeface="+mn-ea"/>
              <a:cs typeface="+mn-cs"/>
            </a:endParaRPr>
          </a:p>
        </p:txBody>
      </p:sp>
      <p:sp>
        <p:nvSpPr>
          <p:cNvPr id="27" name="Shape 24"/>
          <p:cNvSpPr/>
          <p:nvPr/>
        </p:nvSpPr>
        <p:spPr>
          <a:xfrm>
            <a:off x="8399780" y="1778000"/>
            <a:ext cx="2895600" cy="419735"/>
          </a:xfrm>
          <a:prstGeom prst="roundRect">
            <a:avLst>
              <a:gd name="adj" fmla="val 4166"/>
            </a:avLst>
          </a:prstGeom>
          <a:solidFill>
            <a:srgbClr val="D3BDA6"/>
          </a:solidFill>
          <a:ln w="19050">
            <a:solidFill>
              <a:srgbClr val="D3BDA6"/>
            </a:solidFill>
            <a:prstDash val="solid"/>
          </a:ln>
        </p:spPr>
      </p:sp>
      <p:sp>
        <p:nvSpPr>
          <p:cNvPr id="28" name="Text 25"/>
          <p:cNvSpPr/>
          <p:nvPr/>
        </p:nvSpPr>
        <p:spPr>
          <a:xfrm>
            <a:off x="8399780" y="1778000"/>
            <a:ext cx="2895600" cy="41973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>
              <a:latin typeface="+mn-lt"/>
              <a:ea typeface="+mn-ea"/>
              <a:cs typeface="+mn-cs"/>
            </a:endParaRPr>
          </a:p>
        </p:txBody>
      </p:sp>
      <p:sp>
        <p:nvSpPr>
          <p:cNvPr id="29" name="Text 26"/>
          <p:cNvSpPr/>
          <p:nvPr/>
        </p:nvSpPr>
        <p:spPr>
          <a:xfrm>
            <a:off x="736600" y="1649730"/>
            <a:ext cx="4249420" cy="42961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1" dirty="0">
                <a:solidFill>
                  <a:srgbClr val="D3BDA6"/>
                </a:solidFill>
                <a:latin typeface="+mn-lt"/>
                <a:ea typeface="+mn-ea"/>
                <a:cs typeface="+mn-cs"/>
              </a:rPr>
              <a:t>治愈情感</a:t>
            </a:r>
            <a:endParaRPr lang="en-US" sz="1600" dirty="0">
              <a:latin typeface="+mn-lt"/>
              <a:ea typeface="+mn-ea"/>
              <a:cs typeface="+mn-cs"/>
            </a:endParaRPr>
          </a:p>
        </p:txBody>
      </p:sp>
      <p:sp>
        <p:nvSpPr>
          <p:cNvPr id="30" name="Text 27"/>
          <p:cNvSpPr/>
          <p:nvPr/>
        </p:nvSpPr>
        <p:spPr>
          <a:xfrm>
            <a:off x="736600" y="2667635"/>
            <a:ext cx="4282440" cy="57150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2C3741"/>
                </a:solidFill>
                <a:latin typeface="+mn-lt"/>
                <a:ea typeface="+mn-ea"/>
                <a:cs typeface="+mn-cs"/>
              </a:rPr>
              <a:t>通过数据证明，《星露谷物语》的“治愈”并非空洞口号，其正面情感占比高达七成，可量化且真实存在。</a:t>
            </a:r>
            <a:endParaRPr lang="en-US" sz="1600" dirty="0">
              <a:latin typeface="+mn-lt"/>
              <a:ea typeface="+mn-ea"/>
              <a:cs typeface="+mn-cs"/>
            </a:endParaRPr>
          </a:p>
        </p:txBody>
      </p:sp>
      <p:sp>
        <p:nvSpPr>
          <p:cNvPr id="31" name="Text 28"/>
          <p:cNvSpPr/>
          <p:nvPr/>
        </p:nvSpPr>
        <p:spPr>
          <a:xfrm>
            <a:off x="5518150" y="2487930"/>
            <a:ext cx="2540577" cy="30678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NPC情绪杠杆</a:t>
            </a:r>
            <a:endParaRPr lang="en-US" sz="1600" dirty="0">
              <a:latin typeface="+mn-lt"/>
              <a:ea typeface="+mn-ea"/>
              <a:cs typeface="+mn-cs"/>
            </a:endParaRPr>
          </a:p>
        </p:txBody>
      </p:sp>
      <p:sp>
        <p:nvSpPr>
          <p:cNvPr id="32" name="Text 29"/>
          <p:cNvSpPr/>
          <p:nvPr/>
        </p:nvSpPr>
        <p:spPr>
          <a:xfrm>
            <a:off x="5518150" y="3251835"/>
            <a:ext cx="2541270" cy="114300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2C3741"/>
                </a:solidFill>
                <a:latin typeface="+mn-lt"/>
                <a:ea typeface="+mn-ea"/>
                <a:cs typeface="+mn-cs"/>
              </a:rPr>
              <a:t>知识图谱揭示NPC关系是玩家情感的重要杠杆，高好感角色能显著提升玩家的正面情感体验，增强游戏粘性。</a:t>
            </a:r>
            <a:endParaRPr lang="en-US" sz="1600" dirty="0">
              <a:latin typeface="+mn-lt"/>
              <a:ea typeface="+mn-ea"/>
              <a:cs typeface="+mn-cs"/>
            </a:endParaRPr>
          </a:p>
        </p:txBody>
      </p:sp>
      <p:sp>
        <p:nvSpPr>
          <p:cNvPr id="33" name="Text 30"/>
          <p:cNvSpPr/>
          <p:nvPr/>
        </p:nvSpPr>
        <p:spPr>
          <a:xfrm>
            <a:off x="8591550" y="2487930"/>
            <a:ext cx="2540577" cy="30678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肝度与成就感</a:t>
            </a:r>
            <a:endParaRPr lang="en-US" sz="1600" dirty="0">
              <a:latin typeface="+mn-lt"/>
              <a:ea typeface="+mn-ea"/>
              <a:cs typeface="+mn-cs"/>
            </a:endParaRPr>
          </a:p>
        </p:txBody>
      </p:sp>
      <p:sp>
        <p:nvSpPr>
          <p:cNvPr id="34" name="Text 31"/>
          <p:cNvSpPr/>
          <p:nvPr/>
        </p:nvSpPr>
        <p:spPr>
          <a:xfrm>
            <a:off x="8591550" y="3251835"/>
            <a:ext cx="2541270" cy="142875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2C3741"/>
                </a:solidFill>
                <a:latin typeface="+mn-lt"/>
                <a:ea typeface="+mn-ea"/>
                <a:cs typeface="+mn-cs"/>
              </a:rPr>
              <a:t>经济系统中的肝度与收益呈正相关，但玩家的正面情绪表明，游戏成功地将疲劳转化为成就感，形成了独特的“快乐肝”机制。</a:t>
            </a:r>
            <a:endParaRPr lang="en-US" sz="1600" dirty="0"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4-16:31:07-d2sksiu1bb2p4onbqi50.png"/>
          <p:cNvPicPr>
            <a:picLocks noChangeAspect="1"/>
          </p:cNvPicPr>
          <p:nvPr/>
        </p:nvPicPr>
        <p:blipFill>
          <a:blip r:embed="rId1"/>
          <a:srcRect l="3" r="3"/>
          <a:stretch>
            <a:fillRect/>
          </a:stretch>
        </p:blipFill>
        <p:spPr>
          <a:xfrm>
            <a:off x="-15875" y="-4445"/>
            <a:ext cx="12233910" cy="6859905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4164958" y="4684395"/>
            <a:ext cx="3899502" cy="502920"/>
          </a:xfrm>
          <a:prstGeom prst="roundRect">
            <a:avLst>
              <a:gd name="adj" fmla="val 50000"/>
            </a:avLst>
          </a:prstGeom>
          <a:solidFill>
            <a:srgbClr val="000000">
              <a:alpha val="0"/>
            </a:srgbClr>
          </a:solidFill>
          <a:ln w="19050">
            <a:solidFill>
              <a:srgbClr val="FFFFFF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3874707" y="4732687"/>
            <a:ext cx="4479925" cy="70675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0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小组</a:t>
            </a:r>
            <a:r>
              <a:rPr lang="en-US" sz="2000" dirty="0">
                <a:solidFill>
                  <a:srgbClr val="FFFFFF"/>
                </a:solidFill>
                <a:latin typeface="+mn-lt"/>
                <a:ea typeface="+mn-ea"/>
                <a:cs typeface="Arial" panose="020B0604020202020204" pitchFamily="34" charset="0"/>
              </a:rPr>
              <a:t>成员：刘紫琪 陈南竹 </a:t>
            </a:r>
            <a:r>
              <a:rPr lang="zh-CN" altLang="en-US" sz="2000" dirty="0">
                <a:solidFill>
                  <a:srgbClr val="FFFFFF"/>
                </a:solidFill>
                <a:latin typeface="+mn-lt"/>
                <a:ea typeface="+mn-ea"/>
                <a:cs typeface="Arial" panose="020B0604020202020204" pitchFamily="34" charset="0"/>
              </a:rPr>
              <a:t>马语倩</a:t>
            </a:r>
            <a:endParaRPr lang="en-US" sz="1600" dirty="0">
              <a:latin typeface="+mn-lt"/>
              <a:ea typeface="+mn-ea"/>
              <a:cs typeface="+mn-cs"/>
            </a:endParaRPr>
          </a:p>
        </p:txBody>
      </p:sp>
      <p:sp>
        <p:nvSpPr>
          <p:cNvPr id="6" name="Shape 3"/>
          <p:cNvSpPr/>
          <p:nvPr/>
        </p:nvSpPr>
        <p:spPr>
          <a:xfrm>
            <a:off x="4926958" y="5387340"/>
            <a:ext cx="2337402" cy="502920"/>
          </a:xfrm>
          <a:prstGeom prst="roundRect">
            <a:avLst>
              <a:gd name="adj" fmla="val 50000"/>
            </a:avLst>
          </a:prstGeom>
          <a:solidFill>
            <a:srgbClr val="000000">
              <a:alpha val="0"/>
            </a:srgbClr>
          </a:solidFill>
          <a:ln w="19050">
            <a:solidFill>
              <a:srgbClr val="FFFFFF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2565019" y="1297940"/>
            <a:ext cx="7061200" cy="3299460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algn="ctr">
              <a:lnSpc>
                <a:spcPct val="100000"/>
              </a:lnSpc>
            </a:pPr>
            <a:r>
              <a:rPr lang="en-US" sz="9600" b="1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THANK</a:t>
            </a:r>
            <a:endParaRPr lang="en-US" sz="1600" dirty="0">
              <a:latin typeface="+mn-lt"/>
              <a:ea typeface="+mn-ea"/>
              <a:cs typeface="+mn-cs"/>
            </a:endParaRPr>
          </a:p>
          <a:p>
            <a:pPr algn="ctr">
              <a:lnSpc>
                <a:spcPct val="100000"/>
              </a:lnSpc>
            </a:pPr>
            <a:r>
              <a:rPr lang="en-US" sz="9600" b="1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YOU</a:t>
            </a:r>
            <a:endParaRPr lang="en-US" sz="1600" dirty="0">
              <a:latin typeface="+mn-lt"/>
              <a:ea typeface="+mn-ea"/>
              <a:cs typeface="+mn-cs"/>
            </a:endParaRPr>
          </a:p>
        </p:txBody>
      </p:sp>
      <p:sp>
        <p:nvSpPr>
          <p:cNvPr id="7" name="Text 4"/>
          <p:cNvSpPr/>
          <p:nvPr/>
        </p:nvSpPr>
        <p:spPr>
          <a:xfrm>
            <a:off x="4926958" y="5387340"/>
            <a:ext cx="2337402" cy="50292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>
              <a:latin typeface="+mn-lt"/>
              <a:ea typeface="+mn-ea"/>
              <a:cs typeface="+mn-cs"/>
            </a:endParaRPr>
          </a:p>
        </p:txBody>
      </p:sp>
      <p:sp>
        <p:nvSpPr>
          <p:cNvPr id="8" name="Text 5"/>
          <p:cNvSpPr/>
          <p:nvPr/>
        </p:nvSpPr>
        <p:spPr>
          <a:xfrm>
            <a:off x="4889500" y="5439410"/>
            <a:ext cx="2413000" cy="39878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2025/1</a:t>
            </a:r>
            <a:r>
              <a:rPr lang="en-US" altLang="zh-CN" sz="20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2</a:t>
            </a:r>
            <a:r>
              <a:rPr lang="en-US" sz="20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/1</a:t>
            </a:r>
            <a:r>
              <a:rPr lang="en-US" altLang="zh-CN" sz="20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5</a:t>
            </a:r>
            <a:endParaRPr lang="en-US"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>
          <a:blip r:embed="rId1">
            <a:alphaModFix amt="40000"/>
          </a:blip>
          <a:stretch>
            <a:fillRect/>
          </a:stretch>
        </p:blipFill>
        <p:spPr>
          <a:xfrm>
            <a:off x="222250" y="140970"/>
            <a:ext cx="775970" cy="909320"/>
          </a:xfrm>
          <a:prstGeom prst="rect">
            <a:avLst/>
          </a:prstGeom>
        </p:spPr>
      </p:pic>
      <p:sp>
        <p:nvSpPr>
          <p:cNvPr id="2" name="Shape 0"/>
          <p:cNvSpPr/>
          <p:nvPr/>
        </p:nvSpPr>
        <p:spPr>
          <a:xfrm rot="8100000" flipH="1" flipV="1">
            <a:off x="457835" y="315595"/>
            <a:ext cx="525780" cy="525780"/>
          </a:xfrm>
          <a:prstGeom prst="ellipse">
            <a:avLst/>
          </a:prstGeom>
          <a:gradFill flip="none" rotWithShape="1">
            <a:gsLst>
              <a:gs pos="0">
                <a:srgbClr val="D3BDA6">
                  <a:alpha val="0"/>
                </a:srgbClr>
              </a:gs>
              <a:gs pos="100000">
                <a:srgbClr val="B48E67">
                  <a:alpha val="67000"/>
                </a:srgbClr>
              </a:gs>
            </a:gsLst>
            <a:lin ang="16200000" scaled="1"/>
          </a:gradFill>
        </p:spPr>
      </p:sp>
      <p:sp>
        <p:nvSpPr>
          <p:cNvPr id="3" name="Text 1"/>
          <p:cNvSpPr/>
          <p:nvPr/>
        </p:nvSpPr>
        <p:spPr>
          <a:xfrm rot="8100000">
            <a:off x="457835" y="315595"/>
            <a:ext cx="525780" cy="52578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>
              <a:latin typeface="+mn-lt"/>
              <a:ea typeface="+mn-ea"/>
              <a:cs typeface="+mn-cs"/>
            </a:endParaRPr>
          </a:p>
        </p:txBody>
      </p:sp>
      <p:sp>
        <p:nvSpPr>
          <p:cNvPr id="5" name="Shape 2"/>
          <p:cNvSpPr/>
          <p:nvPr>
            <p:custDataLst>
              <p:tags r:id="rId2"/>
            </p:custDataLst>
          </p:nvPr>
        </p:nvSpPr>
        <p:spPr>
          <a:xfrm>
            <a:off x="0" y="1615440"/>
            <a:ext cx="12192000" cy="2439670"/>
          </a:xfrm>
          <a:prstGeom prst="rect">
            <a:avLst/>
          </a:prstGeom>
          <a:solidFill>
            <a:srgbClr val="D3BDA6"/>
          </a:solidFill>
        </p:spPr>
      </p:sp>
      <p:sp>
        <p:nvSpPr>
          <p:cNvPr id="6" name="Text 3"/>
          <p:cNvSpPr/>
          <p:nvPr/>
        </p:nvSpPr>
        <p:spPr>
          <a:xfrm>
            <a:off x="0" y="1615440"/>
            <a:ext cx="5832000" cy="243967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>
              <a:latin typeface="+mn-lt"/>
              <a:ea typeface="+mn-ea"/>
              <a:cs typeface="+mn-cs"/>
            </a:endParaRPr>
          </a:p>
        </p:txBody>
      </p:sp>
      <p:sp>
        <p:nvSpPr>
          <p:cNvPr id="7" name="Text 4"/>
          <p:cNvSpPr/>
          <p:nvPr/>
        </p:nvSpPr>
        <p:spPr>
          <a:xfrm>
            <a:off x="667385" y="524510"/>
            <a:ext cx="6272530" cy="49946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rgbClr val="2B2F36"/>
                </a:solidFill>
                <a:latin typeface="+mn-lt"/>
                <a:ea typeface="+mn-ea"/>
                <a:cs typeface="+mn-cs"/>
              </a:rPr>
              <a:t>现象级独立游戏的治愈力</a:t>
            </a:r>
            <a:endParaRPr lang="en-US" sz="1600" dirty="0">
              <a:latin typeface="+mn-lt"/>
              <a:ea typeface="+mn-ea"/>
              <a:cs typeface="+mn-cs"/>
            </a:endParaRPr>
          </a:p>
        </p:txBody>
      </p:sp>
      <p:sp>
        <p:nvSpPr>
          <p:cNvPr id="8" name="Text 5"/>
          <p:cNvSpPr/>
          <p:nvPr>
            <p:custDataLst>
              <p:tags r:id="rId3"/>
            </p:custDataLst>
          </p:nvPr>
        </p:nvSpPr>
        <p:spPr>
          <a:xfrm>
            <a:off x="629924" y="1787435"/>
            <a:ext cx="4648681" cy="30678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游戏核心气质</a:t>
            </a:r>
            <a:endParaRPr lang="en-US" sz="1600" dirty="0">
              <a:latin typeface="+mn-lt"/>
              <a:ea typeface="+mn-ea"/>
              <a:cs typeface="+mn-cs"/>
            </a:endParaRPr>
          </a:p>
        </p:txBody>
      </p:sp>
      <p:sp>
        <p:nvSpPr>
          <p:cNvPr id="9" name="Text 6"/>
          <p:cNvSpPr/>
          <p:nvPr>
            <p:custDataLst>
              <p:tags r:id="rId4"/>
            </p:custDataLst>
          </p:nvPr>
        </p:nvSpPr>
        <p:spPr>
          <a:xfrm>
            <a:off x="629924" y="2183670"/>
            <a:ext cx="4813935" cy="57150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《星露谷物语》以16位像素风格和慢节奏玩法，为玩家提供了一种独特的疗愈体验，成为现象级独立游戏。</a:t>
            </a:r>
            <a:endParaRPr lang="en-US" sz="1600" dirty="0">
              <a:latin typeface="+mn-lt"/>
              <a:ea typeface="+mn-ea"/>
              <a:cs typeface="+mn-cs"/>
            </a:endParaRPr>
          </a:p>
        </p:txBody>
      </p:sp>
      <p:sp>
        <p:nvSpPr>
          <p:cNvPr id="10" name="Text 7"/>
          <p:cNvSpPr/>
          <p:nvPr>
            <p:custDataLst>
              <p:tags r:id="rId5"/>
            </p:custDataLst>
          </p:nvPr>
        </p:nvSpPr>
        <p:spPr>
          <a:xfrm>
            <a:off x="629924" y="2932823"/>
            <a:ext cx="4883492" cy="36830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跨圈层吸引力</a:t>
            </a:r>
            <a:endParaRPr lang="en-US" sz="16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Text 8"/>
          <p:cNvSpPr/>
          <p:nvPr>
            <p:custDataLst>
              <p:tags r:id="rId6"/>
            </p:custDataLst>
          </p:nvPr>
        </p:nvSpPr>
        <p:spPr>
          <a:xfrm>
            <a:off x="667418" y="3301109"/>
            <a:ext cx="4883785" cy="65024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游戏在Steam平台获得超过90%的好评率，全球销量突破数百万套，吸引了不同年龄层和游戏经验的玩家。</a:t>
            </a:r>
            <a:endParaRPr lang="en-US" sz="16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2" name="Text 9"/>
          <p:cNvSpPr/>
          <p:nvPr/>
        </p:nvSpPr>
        <p:spPr>
          <a:xfrm>
            <a:off x="667418" y="4162200"/>
            <a:ext cx="4883492" cy="28455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2C3741"/>
                </a:solidFill>
                <a:latin typeface="+mn-lt"/>
                <a:ea typeface="+mn-ea"/>
                <a:cs typeface="+mn-cs"/>
              </a:rPr>
              <a:t>研究动机</a:t>
            </a:r>
            <a:endParaRPr lang="en-US" sz="1600" dirty="0">
              <a:latin typeface="+mn-lt"/>
              <a:ea typeface="+mn-ea"/>
              <a:cs typeface="+mn-cs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729727" y="4528004"/>
            <a:ext cx="4883785" cy="57150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2C3741"/>
                </a:solidFill>
                <a:latin typeface="+mn-lt"/>
                <a:ea typeface="+mn-ea"/>
                <a:cs typeface="+mn-cs"/>
              </a:rPr>
              <a:t>当玩家说“一玩就停不下来”时，我们好奇游戏机制与情感体验究竟如何相互作用，从而引发深度情感共鸣。</a:t>
            </a:r>
            <a:endParaRPr lang="en-US" sz="1600" dirty="0">
              <a:latin typeface="+mn-lt"/>
              <a:ea typeface="+mn-ea"/>
              <a:cs typeface="+mn-cs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73470" y="1162685"/>
            <a:ext cx="5655945" cy="353568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62216" y="4698397"/>
            <a:ext cx="2095500" cy="2095500"/>
          </a:xfrm>
          <a:prstGeom prst="rect">
            <a:avLst/>
          </a:prstGeom>
        </p:spPr>
      </p:pic>
      <p:pic>
        <p:nvPicPr>
          <p:cNvPr id="4" name="图片 3" descr="post_object_image_62676856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39915" y="4778422"/>
            <a:ext cx="2098834" cy="2079578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图片 31"/>
          <p:cNvPicPr>
            <a:picLocks noChangeAspect="1"/>
          </p:cNvPicPr>
          <p:nvPr/>
        </p:nvPicPr>
        <p:blipFill>
          <a:blip r:embed="rId1">
            <a:alphaModFix amt="40000"/>
          </a:blip>
          <a:stretch>
            <a:fillRect/>
          </a:stretch>
        </p:blipFill>
        <p:spPr>
          <a:xfrm>
            <a:off x="222250" y="140970"/>
            <a:ext cx="775970" cy="909320"/>
          </a:xfrm>
          <a:prstGeom prst="rect">
            <a:avLst/>
          </a:prstGeom>
        </p:spPr>
      </p:pic>
      <p:pic>
        <p:nvPicPr>
          <p:cNvPr id="4" name="Image 0" descr="C:/Users/lenovo/Desktop/星露谷三个档完结撒花🌸_1_念👑べ_来自小红书网页版.jpg星露谷三个档完结撒花🌸_1_念👑べ_来自小红书网页版"/>
          <p:cNvPicPr>
            <a:picLocks noChangeAspect="1"/>
          </p:cNvPicPr>
          <p:nvPr/>
        </p:nvPicPr>
        <p:blipFill>
          <a:blip r:embed="rId2"/>
          <a:srcRect t="47028" b="22028"/>
          <a:stretch>
            <a:fillRect/>
          </a:stretch>
        </p:blipFill>
        <p:spPr>
          <a:xfrm>
            <a:off x="3570605" y="1674495"/>
            <a:ext cx="8620760" cy="2000885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154940" y="1650365"/>
            <a:ext cx="12192635" cy="2001520"/>
          </a:xfrm>
          <a:prstGeom prst="rect">
            <a:avLst/>
          </a:prstGeom>
          <a:gradFill flip="none" rotWithShape="1">
            <a:gsLst>
              <a:gs pos="0">
                <a:srgbClr val="AB8A7D"/>
              </a:gs>
              <a:gs pos="69000">
                <a:srgbClr val="D3BDA6"/>
              </a:gs>
              <a:gs pos="100000">
                <a:srgbClr val="F0E1C9">
                  <a:alpha val="10000"/>
                </a:srgbClr>
              </a:gs>
            </a:gsLst>
            <a:lin ang="0" scaled="1"/>
          </a:gradFill>
        </p:spPr>
        <p:txBody>
          <a:bodyPr/>
          <a:p>
            <a:endParaRPr lang="zh-CN" altLang="en-US">
              <a:latin typeface="+mn-lt"/>
              <a:ea typeface="+mn-ea"/>
              <a:cs typeface="+mn-cs"/>
            </a:endParaRPr>
          </a:p>
        </p:txBody>
      </p:sp>
      <p:sp>
        <p:nvSpPr>
          <p:cNvPr id="6" name="Text 3"/>
          <p:cNvSpPr/>
          <p:nvPr/>
        </p:nvSpPr>
        <p:spPr>
          <a:xfrm>
            <a:off x="635" y="1754505"/>
            <a:ext cx="12192635" cy="200152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>
              <a:latin typeface="+mn-lt"/>
              <a:ea typeface="+mn-ea"/>
              <a:cs typeface="+mn-cs"/>
            </a:endParaRPr>
          </a:p>
        </p:txBody>
      </p:sp>
      <p:pic>
        <p:nvPicPr>
          <p:cNvPr id="7" name="Image 1" descr="https://kimi-img.moonshot.cn/pub/slides/slides_tmpl/image/25-09-04-16:31:14-d2skskm1bb2p4onbqim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" y="2214245"/>
            <a:ext cx="743585" cy="743585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667385" y="524510"/>
            <a:ext cx="6272530" cy="49946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rgbClr val="2B2F36"/>
                </a:solidFill>
                <a:latin typeface="+mn-lt"/>
                <a:ea typeface="+mn-ea"/>
                <a:cs typeface="+mn-cs"/>
              </a:rPr>
              <a:t>设计-体验双维度框架</a:t>
            </a:r>
            <a:endParaRPr lang="en-US" sz="1600" dirty="0">
              <a:latin typeface="+mn-lt"/>
              <a:ea typeface="+mn-ea"/>
              <a:cs typeface="+mn-cs"/>
            </a:endParaRPr>
          </a:p>
        </p:txBody>
      </p:sp>
      <p:sp>
        <p:nvSpPr>
          <p:cNvPr id="9" name="Shape 5"/>
          <p:cNvSpPr/>
          <p:nvPr/>
        </p:nvSpPr>
        <p:spPr>
          <a:xfrm rot="5400000">
            <a:off x="1263015" y="2523490"/>
            <a:ext cx="257175" cy="123825"/>
          </a:xfrm>
          <a:prstGeom prst="triangle">
            <a:avLst>
              <a:gd name="adj" fmla="val 50000"/>
            </a:avLst>
          </a:prstGeom>
          <a:solidFill>
            <a:srgbClr val="FFFFFF"/>
          </a:solidFill>
        </p:spPr>
      </p:sp>
      <p:sp>
        <p:nvSpPr>
          <p:cNvPr id="10" name="Text 6"/>
          <p:cNvSpPr/>
          <p:nvPr/>
        </p:nvSpPr>
        <p:spPr>
          <a:xfrm rot="5400000">
            <a:off x="1263015" y="2523490"/>
            <a:ext cx="257175" cy="12382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>
              <a:latin typeface="+mn-lt"/>
              <a:ea typeface="+mn-ea"/>
              <a:cs typeface="+mn-cs"/>
            </a:endParaRPr>
          </a:p>
        </p:txBody>
      </p:sp>
      <p:sp>
        <p:nvSpPr>
          <p:cNvPr id="11" name="Shape 7"/>
          <p:cNvSpPr/>
          <p:nvPr>
            <p:custDataLst>
              <p:tags r:id="rId4"/>
            </p:custDataLst>
          </p:nvPr>
        </p:nvSpPr>
        <p:spPr>
          <a:xfrm>
            <a:off x="1019810" y="3428365"/>
            <a:ext cx="3063875" cy="3429635"/>
          </a:xfrm>
          <a:prstGeom prst="rect">
            <a:avLst/>
          </a:prstGeom>
          <a:solidFill>
            <a:srgbClr val="FFFFFF"/>
          </a:solidFill>
          <a:effectLst>
            <a:outerShdw blurRad="254000" dist="50800" dir="2700000" algn="bl" rotWithShape="0">
              <a:srgbClr val="000000">
                <a:alpha val="14902"/>
              </a:srgbClr>
            </a:outerShdw>
          </a:effectLst>
        </p:spPr>
      </p:sp>
      <p:sp>
        <p:nvSpPr>
          <p:cNvPr id="12" name="Text 8"/>
          <p:cNvSpPr/>
          <p:nvPr/>
        </p:nvSpPr>
        <p:spPr>
          <a:xfrm>
            <a:off x="1019810" y="3428365"/>
            <a:ext cx="3063875" cy="342963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>
              <a:latin typeface="+mn-lt"/>
              <a:ea typeface="+mn-ea"/>
              <a:cs typeface="+mn-cs"/>
            </a:endParaRPr>
          </a:p>
        </p:txBody>
      </p:sp>
      <p:sp>
        <p:nvSpPr>
          <p:cNvPr id="13" name="Shape 9"/>
          <p:cNvSpPr/>
          <p:nvPr>
            <p:custDataLst>
              <p:tags r:id="rId5"/>
            </p:custDataLst>
          </p:nvPr>
        </p:nvSpPr>
        <p:spPr>
          <a:xfrm>
            <a:off x="4565015" y="3428365"/>
            <a:ext cx="3063875" cy="3429635"/>
          </a:xfrm>
          <a:prstGeom prst="rect">
            <a:avLst/>
          </a:prstGeom>
          <a:solidFill>
            <a:srgbClr val="FFFFFF"/>
          </a:solidFill>
          <a:effectLst>
            <a:outerShdw blurRad="254000" dist="50800" dir="2700000" algn="bl" rotWithShape="0">
              <a:srgbClr val="000000">
                <a:alpha val="14902"/>
              </a:srgbClr>
            </a:outerShdw>
          </a:effectLst>
        </p:spPr>
      </p:sp>
      <p:sp>
        <p:nvSpPr>
          <p:cNvPr id="14" name="Text 10"/>
          <p:cNvSpPr/>
          <p:nvPr/>
        </p:nvSpPr>
        <p:spPr>
          <a:xfrm>
            <a:off x="4565015" y="3428365"/>
            <a:ext cx="3063875" cy="342963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>
              <a:latin typeface="+mn-lt"/>
              <a:ea typeface="+mn-ea"/>
              <a:cs typeface="+mn-cs"/>
            </a:endParaRPr>
          </a:p>
        </p:txBody>
      </p:sp>
      <p:sp>
        <p:nvSpPr>
          <p:cNvPr id="15" name="Shape 11"/>
          <p:cNvSpPr/>
          <p:nvPr>
            <p:custDataLst>
              <p:tags r:id="rId6"/>
            </p:custDataLst>
          </p:nvPr>
        </p:nvSpPr>
        <p:spPr>
          <a:xfrm>
            <a:off x="8117205" y="3428365"/>
            <a:ext cx="3063875" cy="3430270"/>
          </a:xfrm>
          <a:prstGeom prst="rect">
            <a:avLst/>
          </a:prstGeom>
          <a:solidFill>
            <a:srgbClr val="FFFFFF"/>
          </a:solidFill>
          <a:effectLst>
            <a:outerShdw blurRad="254000" dist="50800" dir="2700000" algn="bl" rotWithShape="0">
              <a:srgbClr val="000000">
                <a:alpha val="14902"/>
              </a:srgbClr>
            </a:outerShdw>
          </a:effectLst>
        </p:spPr>
      </p:sp>
      <p:sp>
        <p:nvSpPr>
          <p:cNvPr id="16" name="Text 12"/>
          <p:cNvSpPr/>
          <p:nvPr/>
        </p:nvSpPr>
        <p:spPr>
          <a:xfrm>
            <a:off x="8117205" y="3428365"/>
            <a:ext cx="3063875" cy="343027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>
              <a:latin typeface="+mn-lt"/>
              <a:ea typeface="+mn-ea"/>
              <a:cs typeface="+mn-cs"/>
            </a:endParaRPr>
          </a:p>
        </p:txBody>
      </p:sp>
      <p:sp>
        <p:nvSpPr>
          <p:cNvPr id="17" name="Shape 13"/>
          <p:cNvSpPr/>
          <p:nvPr>
            <p:custDataLst>
              <p:tags r:id="rId7"/>
            </p:custDataLst>
          </p:nvPr>
        </p:nvSpPr>
        <p:spPr>
          <a:xfrm>
            <a:off x="1864995" y="6786245"/>
            <a:ext cx="1374775" cy="72000"/>
          </a:xfrm>
          <a:prstGeom prst="rect">
            <a:avLst/>
          </a:prstGeom>
          <a:solidFill>
            <a:srgbClr val="865F24"/>
          </a:solidFill>
        </p:spPr>
      </p:sp>
      <p:sp>
        <p:nvSpPr>
          <p:cNvPr id="18" name="Text 14"/>
          <p:cNvSpPr/>
          <p:nvPr/>
        </p:nvSpPr>
        <p:spPr>
          <a:xfrm>
            <a:off x="1864995" y="6786245"/>
            <a:ext cx="1374775" cy="7200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>
              <a:latin typeface="+mn-lt"/>
              <a:ea typeface="+mn-ea"/>
              <a:cs typeface="+mn-cs"/>
            </a:endParaRPr>
          </a:p>
        </p:txBody>
      </p:sp>
      <p:sp>
        <p:nvSpPr>
          <p:cNvPr id="19" name="Shape 15"/>
          <p:cNvSpPr/>
          <p:nvPr>
            <p:custDataLst>
              <p:tags r:id="rId8"/>
            </p:custDataLst>
          </p:nvPr>
        </p:nvSpPr>
        <p:spPr>
          <a:xfrm>
            <a:off x="5408295" y="6786245"/>
            <a:ext cx="1374775" cy="72000"/>
          </a:xfrm>
          <a:prstGeom prst="rect">
            <a:avLst/>
          </a:prstGeom>
          <a:solidFill>
            <a:srgbClr val="865F24"/>
          </a:solidFill>
        </p:spPr>
      </p:sp>
      <p:sp>
        <p:nvSpPr>
          <p:cNvPr id="20" name="Text 16"/>
          <p:cNvSpPr/>
          <p:nvPr/>
        </p:nvSpPr>
        <p:spPr>
          <a:xfrm>
            <a:off x="5408295" y="6786245"/>
            <a:ext cx="1374775" cy="7200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>
              <a:latin typeface="+mn-lt"/>
              <a:ea typeface="+mn-ea"/>
              <a:cs typeface="+mn-cs"/>
            </a:endParaRPr>
          </a:p>
        </p:txBody>
      </p:sp>
      <p:sp>
        <p:nvSpPr>
          <p:cNvPr id="21" name="Shape 17"/>
          <p:cNvSpPr/>
          <p:nvPr>
            <p:custDataLst>
              <p:tags r:id="rId9"/>
            </p:custDataLst>
          </p:nvPr>
        </p:nvSpPr>
        <p:spPr>
          <a:xfrm>
            <a:off x="8954135" y="6786245"/>
            <a:ext cx="1374775" cy="72000"/>
          </a:xfrm>
          <a:prstGeom prst="rect">
            <a:avLst/>
          </a:prstGeom>
          <a:solidFill>
            <a:srgbClr val="865F24"/>
          </a:solidFill>
        </p:spPr>
      </p:sp>
      <p:sp>
        <p:nvSpPr>
          <p:cNvPr id="22" name="Text 18"/>
          <p:cNvSpPr/>
          <p:nvPr/>
        </p:nvSpPr>
        <p:spPr>
          <a:xfrm>
            <a:off x="8954135" y="6786245"/>
            <a:ext cx="1374775" cy="7200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>
              <a:latin typeface="+mn-lt"/>
              <a:ea typeface="+mn-ea"/>
              <a:cs typeface="+mn-cs"/>
            </a:endParaRPr>
          </a:p>
        </p:txBody>
      </p:sp>
      <p:sp>
        <p:nvSpPr>
          <p:cNvPr id="23" name="Text 19"/>
          <p:cNvSpPr/>
          <p:nvPr/>
        </p:nvSpPr>
        <p:spPr>
          <a:xfrm>
            <a:off x="1453515" y="1845945"/>
            <a:ext cx="6633845" cy="28455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研究框架</a:t>
            </a:r>
            <a:endParaRPr lang="en-US" sz="1600" dirty="0">
              <a:latin typeface="+mn-lt"/>
              <a:ea typeface="+mn-ea"/>
              <a:cs typeface="+mn-cs"/>
            </a:endParaRPr>
          </a:p>
        </p:txBody>
      </p:sp>
      <p:sp>
        <p:nvSpPr>
          <p:cNvPr id="24" name="Text 20"/>
          <p:cNvSpPr/>
          <p:nvPr/>
        </p:nvSpPr>
        <p:spPr>
          <a:xfrm>
            <a:off x="1453515" y="2214245"/>
            <a:ext cx="7352665" cy="57150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采用“设计-体验”双维度分析框架，从游戏设计和玩家体验两个角度深入剖析《星露谷物语》的成功秘诀。</a:t>
            </a:r>
            <a:endParaRPr lang="en-US" sz="1600" dirty="0">
              <a:latin typeface="+mn-lt"/>
              <a:ea typeface="+mn-ea"/>
              <a:cs typeface="+mn-cs"/>
            </a:endParaRPr>
          </a:p>
        </p:txBody>
      </p:sp>
      <p:sp>
        <p:nvSpPr>
          <p:cNvPr id="25" name="Text 21"/>
          <p:cNvSpPr/>
          <p:nvPr>
            <p:custDataLst>
              <p:tags r:id="rId10"/>
            </p:custDataLst>
          </p:nvPr>
        </p:nvSpPr>
        <p:spPr>
          <a:xfrm>
            <a:off x="1186180" y="3557270"/>
            <a:ext cx="2698750" cy="28455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DBB479"/>
                </a:solidFill>
                <a:latin typeface="+mn-lt"/>
                <a:ea typeface="+mn-ea"/>
                <a:cs typeface="+mn-cs"/>
              </a:rPr>
              <a:t>数据来源</a:t>
            </a:r>
            <a:endParaRPr lang="en-US" sz="1600" dirty="0">
              <a:latin typeface="+mn-lt"/>
              <a:ea typeface="+mn-ea"/>
              <a:cs typeface="+mn-cs"/>
            </a:endParaRPr>
          </a:p>
        </p:txBody>
      </p:sp>
      <p:sp>
        <p:nvSpPr>
          <p:cNvPr id="26" name="Text 22"/>
          <p:cNvSpPr/>
          <p:nvPr>
            <p:custDataLst>
              <p:tags r:id="rId11"/>
            </p:custDataLst>
          </p:nvPr>
        </p:nvSpPr>
        <p:spPr>
          <a:xfrm>
            <a:off x="1186180" y="4277995"/>
            <a:ext cx="2698750" cy="114300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2C3741"/>
                </a:solidFill>
                <a:latin typeface="+mn-lt"/>
                <a:ea typeface="+mn-ea"/>
                <a:cs typeface="+mn-cs"/>
              </a:rPr>
              <a:t>数据来源于Steam评论、微博小红书B站动态以及游戏原始文件，确保研究的全面性和多样性。</a:t>
            </a:r>
            <a:endParaRPr lang="en-US" sz="1600" dirty="0">
              <a:latin typeface="+mn-lt"/>
              <a:ea typeface="+mn-ea"/>
              <a:cs typeface="+mn-cs"/>
            </a:endParaRPr>
          </a:p>
        </p:txBody>
      </p:sp>
      <p:sp>
        <p:nvSpPr>
          <p:cNvPr id="27" name="Text 23"/>
          <p:cNvSpPr/>
          <p:nvPr>
            <p:custDataLst>
              <p:tags r:id="rId12"/>
            </p:custDataLst>
          </p:nvPr>
        </p:nvSpPr>
        <p:spPr>
          <a:xfrm>
            <a:off x="4734560" y="3557270"/>
            <a:ext cx="2698750" cy="28455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DBB479"/>
                </a:solidFill>
                <a:latin typeface="+mn-lt"/>
                <a:ea typeface="+mn-ea"/>
                <a:cs typeface="+mn-cs"/>
              </a:rPr>
              <a:t>技术路线</a:t>
            </a:r>
            <a:endParaRPr lang="en-US" sz="1600" dirty="0">
              <a:latin typeface="+mn-lt"/>
              <a:ea typeface="+mn-ea"/>
              <a:cs typeface="+mn-cs"/>
            </a:endParaRPr>
          </a:p>
        </p:txBody>
      </p:sp>
      <p:sp>
        <p:nvSpPr>
          <p:cNvPr id="28" name="Text 24"/>
          <p:cNvSpPr/>
          <p:nvPr>
            <p:custDataLst>
              <p:tags r:id="rId13"/>
            </p:custDataLst>
          </p:nvPr>
        </p:nvSpPr>
        <p:spPr>
          <a:xfrm>
            <a:off x="4734560" y="4277995"/>
            <a:ext cx="2698750" cy="85725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2C3741"/>
                </a:solidFill>
                <a:latin typeface="+mn-lt"/>
                <a:ea typeface="+mn-ea"/>
                <a:cs typeface="+mn-cs"/>
              </a:rPr>
              <a:t>运用文本清洗、实体抽取、情感分析、主题挖掘和交叉关联建模等技术手段进行研究。</a:t>
            </a:r>
            <a:endParaRPr lang="en-US" sz="1600" dirty="0">
              <a:latin typeface="+mn-lt"/>
              <a:ea typeface="+mn-ea"/>
              <a:cs typeface="+mn-cs"/>
            </a:endParaRPr>
          </a:p>
        </p:txBody>
      </p:sp>
      <p:sp>
        <p:nvSpPr>
          <p:cNvPr id="29" name="Text 25"/>
          <p:cNvSpPr/>
          <p:nvPr>
            <p:custDataLst>
              <p:tags r:id="rId14"/>
            </p:custDataLst>
          </p:nvPr>
        </p:nvSpPr>
        <p:spPr>
          <a:xfrm>
            <a:off x="8316595" y="3557270"/>
            <a:ext cx="2698750" cy="28455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DBB479"/>
                </a:solidFill>
                <a:latin typeface="+mn-lt"/>
                <a:ea typeface="+mn-ea"/>
                <a:cs typeface="+mn-cs"/>
              </a:rPr>
              <a:t>研究问题</a:t>
            </a:r>
            <a:endParaRPr lang="en-US" sz="1600" dirty="0">
              <a:latin typeface="+mn-lt"/>
              <a:ea typeface="+mn-ea"/>
              <a:cs typeface="+mn-cs"/>
            </a:endParaRPr>
          </a:p>
        </p:txBody>
      </p:sp>
      <p:sp>
        <p:nvSpPr>
          <p:cNvPr id="30" name="Text 26"/>
          <p:cNvSpPr/>
          <p:nvPr>
            <p:custDataLst>
              <p:tags r:id="rId15"/>
            </p:custDataLst>
          </p:nvPr>
        </p:nvSpPr>
        <p:spPr>
          <a:xfrm>
            <a:off x="8316595" y="4277995"/>
            <a:ext cx="2698750" cy="114300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2C3741"/>
                </a:solidFill>
                <a:latin typeface="+mn-lt"/>
                <a:ea typeface="+mn-ea"/>
                <a:cs typeface="+mn-cs"/>
              </a:rPr>
              <a:t>旨在通过数据驱动的方法，揭示游戏机制如何影响玩家的行为和情感共鸣，为游戏研究提供新的视角。</a:t>
            </a:r>
            <a:endParaRPr lang="en-US" sz="1600" dirty="0">
              <a:latin typeface="+mn-lt"/>
              <a:ea typeface="+mn-ea"/>
              <a:cs typeface="+mn-cs"/>
            </a:endParaRPr>
          </a:p>
        </p:txBody>
      </p:sp>
      <p:pic>
        <p:nvPicPr>
          <p:cNvPr id="34" name="图片 33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962910" y="5420995"/>
            <a:ext cx="933450" cy="1301750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485890" y="5569585"/>
            <a:ext cx="1143000" cy="1216660"/>
          </a:xfrm>
          <a:prstGeom prst="rect">
            <a:avLst/>
          </a:prstGeom>
        </p:spPr>
      </p:pic>
      <p:pic>
        <p:nvPicPr>
          <p:cNvPr id="36" name="图片 35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146030" y="5487035"/>
            <a:ext cx="1035050" cy="137160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4-16:31:08-d2sksj61bb2p4onbqi6g.png"/>
          <p:cNvPicPr>
            <a:picLocks noChangeAspect="1"/>
          </p:cNvPicPr>
          <p:nvPr/>
        </p:nvPicPr>
        <p:blipFill>
          <a:blip r:embed="rId1"/>
          <a:srcRect l="5" r="5"/>
          <a:stretch>
            <a:fillRect/>
          </a:stretch>
        </p:blipFill>
        <p:spPr>
          <a:xfrm>
            <a:off x="-9525" y="-22225"/>
            <a:ext cx="12214860" cy="691007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5172075" y="1997710"/>
            <a:ext cx="988695" cy="760730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4" name="Text 1"/>
          <p:cNvSpPr/>
          <p:nvPr/>
        </p:nvSpPr>
        <p:spPr>
          <a:xfrm>
            <a:off x="5172075" y="1997710"/>
            <a:ext cx="988695" cy="76073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>
              <a:latin typeface="+mn-lt"/>
              <a:ea typeface="+mn-ea"/>
              <a:cs typeface="+mn-cs"/>
            </a:endParaRPr>
          </a:p>
        </p:txBody>
      </p:sp>
      <p:sp>
        <p:nvSpPr>
          <p:cNvPr id="5" name="Text 2"/>
          <p:cNvSpPr/>
          <p:nvPr/>
        </p:nvSpPr>
        <p:spPr>
          <a:xfrm>
            <a:off x="5092065" y="2949575"/>
            <a:ext cx="6986905" cy="1015365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4400" b="1" dirty="0">
                <a:solidFill>
                  <a:srgbClr val="212931"/>
                </a:solidFill>
                <a:latin typeface="+mn-lt"/>
                <a:ea typeface="+mn-ea"/>
                <a:cs typeface="+mn-cs"/>
              </a:rPr>
              <a:t>数据收集与预处理</a:t>
            </a:r>
            <a:endParaRPr lang="en-US" sz="1600" dirty="0">
              <a:latin typeface="+mn-lt"/>
              <a:ea typeface="+mn-ea"/>
              <a:cs typeface="+mn-cs"/>
            </a:endParaRPr>
          </a:p>
        </p:txBody>
      </p:sp>
      <p:sp>
        <p:nvSpPr>
          <p:cNvPr id="6" name="Text 3"/>
          <p:cNvSpPr/>
          <p:nvPr/>
        </p:nvSpPr>
        <p:spPr>
          <a:xfrm>
            <a:off x="254000" y="2086610"/>
            <a:ext cx="3128010" cy="862965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16600" b="1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02</a:t>
            </a:r>
            <a:endParaRPr lang="en-US" sz="1600" dirty="0"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 rot="8100000" flipH="1" flipV="1">
            <a:off x="457835" y="315595"/>
            <a:ext cx="525780" cy="525780"/>
          </a:xfrm>
          <a:prstGeom prst="ellipse">
            <a:avLst/>
          </a:prstGeom>
          <a:gradFill flip="none" rotWithShape="1">
            <a:gsLst>
              <a:gs pos="0">
                <a:srgbClr val="D3BDA6">
                  <a:alpha val="0"/>
                </a:srgbClr>
              </a:gs>
              <a:gs pos="100000">
                <a:srgbClr val="B48E67">
                  <a:alpha val="67000"/>
                </a:srgbClr>
              </a:gs>
            </a:gsLst>
            <a:lin ang="16200000" scaled="1"/>
          </a:gradFill>
        </p:spPr>
      </p:sp>
      <p:sp>
        <p:nvSpPr>
          <p:cNvPr id="3" name="Text 1"/>
          <p:cNvSpPr/>
          <p:nvPr/>
        </p:nvSpPr>
        <p:spPr>
          <a:xfrm rot="8100000">
            <a:off x="457835" y="315595"/>
            <a:ext cx="525780" cy="52578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>
              <a:latin typeface="+mn-lt"/>
              <a:ea typeface="+mn-ea"/>
              <a:cs typeface="+mn-cs"/>
            </a:endParaRPr>
          </a:p>
        </p:txBody>
      </p:sp>
      <p:sp>
        <p:nvSpPr>
          <p:cNvPr id="4" name="Shape 2"/>
          <p:cNvSpPr/>
          <p:nvPr/>
        </p:nvSpPr>
        <p:spPr>
          <a:xfrm>
            <a:off x="11456035" y="592138"/>
            <a:ext cx="351155" cy="43815"/>
          </a:xfrm>
          <a:prstGeom prst="roundRect">
            <a:avLst>
              <a:gd name="adj" fmla="val 50000"/>
            </a:avLst>
          </a:prstGeom>
          <a:solidFill>
            <a:srgbClr val="D3BDA6"/>
          </a:solidFill>
        </p:spPr>
      </p:sp>
      <p:sp>
        <p:nvSpPr>
          <p:cNvPr id="5" name="Text 3"/>
          <p:cNvSpPr/>
          <p:nvPr/>
        </p:nvSpPr>
        <p:spPr>
          <a:xfrm>
            <a:off x="11456035" y="592138"/>
            <a:ext cx="351155" cy="4381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>
              <a:latin typeface="+mn-lt"/>
              <a:ea typeface="+mn-ea"/>
              <a:cs typeface="+mn-cs"/>
            </a:endParaRPr>
          </a:p>
        </p:txBody>
      </p:sp>
      <p:sp>
        <p:nvSpPr>
          <p:cNvPr id="6" name="Shape 4"/>
          <p:cNvSpPr/>
          <p:nvPr/>
        </p:nvSpPr>
        <p:spPr>
          <a:xfrm>
            <a:off x="11456035" y="712153"/>
            <a:ext cx="351155" cy="43815"/>
          </a:xfrm>
          <a:prstGeom prst="roundRect">
            <a:avLst>
              <a:gd name="adj" fmla="val 50000"/>
            </a:avLst>
          </a:prstGeom>
          <a:solidFill>
            <a:srgbClr val="D3BDA6"/>
          </a:solidFill>
        </p:spPr>
      </p:sp>
      <p:sp>
        <p:nvSpPr>
          <p:cNvPr id="7" name="Text 5"/>
          <p:cNvSpPr/>
          <p:nvPr/>
        </p:nvSpPr>
        <p:spPr>
          <a:xfrm>
            <a:off x="11456035" y="712153"/>
            <a:ext cx="351155" cy="4381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>
              <a:latin typeface="+mn-lt"/>
              <a:ea typeface="+mn-ea"/>
              <a:cs typeface="+mn-cs"/>
            </a:endParaRPr>
          </a:p>
        </p:txBody>
      </p:sp>
      <p:sp>
        <p:nvSpPr>
          <p:cNvPr id="8" name="Shape 6"/>
          <p:cNvSpPr/>
          <p:nvPr/>
        </p:nvSpPr>
        <p:spPr>
          <a:xfrm>
            <a:off x="11456035" y="832168"/>
            <a:ext cx="351155" cy="43815"/>
          </a:xfrm>
          <a:prstGeom prst="roundRect">
            <a:avLst>
              <a:gd name="adj" fmla="val 50000"/>
            </a:avLst>
          </a:prstGeom>
          <a:solidFill>
            <a:srgbClr val="D3BDA6"/>
          </a:solidFill>
        </p:spPr>
      </p:sp>
      <p:sp>
        <p:nvSpPr>
          <p:cNvPr id="9" name="Text 7"/>
          <p:cNvSpPr/>
          <p:nvPr/>
        </p:nvSpPr>
        <p:spPr>
          <a:xfrm>
            <a:off x="11456035" y="832168"/>
            <a:ext cx="351155" cy="4381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>
              <a:latin typeface="+mn-lt"/>
              <a:ea typeface="+mn-ea"/>
              <a:cs typeface="+mn-cs"/>
            </a:endParaRPr>
          </a:p>
        </p:txBody>
      </p:sp>
      <p:sp>
        <p:nvSpPr>
          <p:cNvPr id="10" name="Shape 8"/>
          <p:cNvSpPr/>
          <p:nvPr/>
        </p:nvSpPr>
        <p:spPr>
          <a:xfrm>
            <a:off x="11456035" y="592138"/>
            <a:ext cx="351155" cy="43815"/>
          </a:xfrm>
          <a:prstGeom prst="roundRect">
            <a:avLst>
              <a:gd name="adj" fmla="val 50000"/>
            </a:avLst>
          </a:prstGeom>
          <a:solidFill>
            <a:srgbClr val="D3BDA6"/>
          </a:solidFill>
        </p:spPr>
      </p:sp>
      <p:sp>
        <p:nvSpPr>
          <p:cNvPr id="11" name="Text 9"/>
          <p:cNvSpPr/>
          <p:nvPr/>
        </p:nvSpPr>
        <p:spPr>
          <a:xfrm>
            <a:off x="11456035" y="592138"/>
            <a:ext cx="351155" cy="4381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>
              <a:latin typeface="+mn-lt"/>
              <a:ea typeface="+mn-ea"/>
              <a:cs typeface="+mn-cs"/>
            </a:endParaRPr>
          </a:p>
        </p:txBody>
      </p:sp>
      <p:sp>
        <p:nvSpPr>
          <p:cNvPr id="12" name="Shape 10"/>
          <p:cNvSpPr/>
          <p:nvPr/>
        </p:nvSpPr>
        <p:spPr>
          <a:xfrm>
            <a:off x="11456035" y="712153"/>
            <a:ext cx="351155" cy="43815"/>
          </a:xfrm>
          <a:prstGeom prst="roundRect">
            <a:avLst>
              <a:gd name="adj" fmla="val 50000"/>
            </a:avLst>
          </a:prstGeom>
          <a:solidFill>
            <a:srgbClr val="D3BDA6"/>
          </a:solidFill>
        </p:spPr>
      </p:sp>
      <p:sp>
        <p:nvSpPr>
          <p:cNvPr id="13" name="Text 11"/>
          <p:cNvSpPr/>
          <p:nvPr/>
        </p:nvSpPr>
        <p:spPr>
          <a:xfrm>
            <a:off x="11456035" y="712153"/>
            <a:ext cx="351155" cy="4381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>
              <a:latin typeface="+mn-lt"/>
              <a:ea typeface="+mn-ea"/>
              <a:cs typeface="+mn-cs"/>
            </a:endParaRPr>
          </a:p>
        </p:txBody>
      </p:sp>
      <p:sp>
        <p:nvSpPr>
          <p:cNvPr id="14" name="Shape 12"/>
          <p:cNvSpPr/>
          <p:nvPr/>
        </p:nvSpPr>
        <p:spPr>
          <a:xfrm>
            <a:off x="11456035" y="832168"/>
            <a:ext cx="351155" cy="43815"/>
          </a:xfrm>
          <a:prstGeom prst="roundRect">
            <a:avLst>
              <a:gd name="adj" fmla="val 50000"/>
            </a:avLst>
          </a:prstGeom>
          <a:solidFill>
            <a:srgbClr val="D3BDA6"/>
          </a:solidFill>
        </p:spPr>
      </p:sp>
      <p:sp>
        <p:nvSpPr>
          <p:cNvPr id="15" name="Text 13"/>
          <p:cNvSpPr/>
          <p:nvPr/>
        </p:nvSpPr>
        <p:spPr>
          <a:xfrm>
            <a:off x="11456035" y="832168"/>
            <a:ext cx="351155" cy="4381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>
              <a:latin typeface="+mn-lt"/>
              <a:ea typeface="+mn-ea"/>
              <a:cs typeface="+mn-cs"/>
            </a:endParaRPr>
          </a:p>
        </p:txBody>
      </p:sp>
      <p:sp>
        <p:nvSpPr>
          <p:cNvPr id="16" name="Text 14"/>
          <p:cNvSpPr/>
          <p:nvPr/>
        </p:nvSpPr>
        <p:spPr>
          <a:xfrm>
            <a:off x="667385" y="524510"/>
            <a:ext cx="6272530" cy="5835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rgbClr val="2B2F36"/>
                </a:solidFill>
                <a:latin typeface="+mn-lt"/>
                <a:ea typeface="+mn-ea"/>
                <a:cs typeface="+mn-cs"/>
              </a:rPr>
              <a:t>多平台语料抓取</a:t>
            </a:r>
            <a:endParaRPr lang="en-US" sz="1600" dirty="0">
              <a:latin typeface="+mn-lt"/>
              <a:ea typeface="+mn-ea"/>
              <a:cs typeface="+mn-cs"/>
            </a:endParaRPr>
          </a:p>
        </p:txBody>
      </p:sp>
      <p:sp>
        <p:nvSpPr>
          <p:cNvPr id="17" name="Shape 15"/>
          <p:cNvSpPr/>
          <p:nvPr/>
        </p:nvSpPr>
        <p:spPr>
          <a:xfrm>
            <a:off x="-16510" y="6572885"/>
            <a:ext cx="12221210" cy="285115"/>
          </a:xfrm>
          <a:prstGeom prst="rect">
            <a:avLst/>
          </a:prstGeom>
          <a:gradFill flip="none" rotWithShape="1">
            <a:gsLst>
              <a:gs pos="0">
                <a:srgbClr val="D3BDA6"/>
              </a:gs>
              <a:gs pos="100000">
                <a:srgbClr val="BFA492"/>
              </a:gs>
            </a:gsLst>
            <a:lin ang="2700000" scaled="1"/>
          </a:gradFill>
        </p:spPr>
      </p:sp>
      <p:sp>
        <p:nvSpPr>
          <p:cNvPr id="18" name="Text 16"/>
          <p:cNvSpPr/>
          <p:nvPr/>
        </p:nvSpPr>
        <p:spPr>
          <a:xfrm>
            <a:off x="-16510" y="6572885"/>
            <a:ext cx="12221210" cy="28511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>
              <a:latin typeface="+mn-lt"/>
              <a:ea typeface="+mn-ea"/>
              <a:cs typeface="+mn-cs"/>
            </a:endParaRPr>
          </a:p>
        </p:txBody>
      </p:sp>
      <p:sp>
        <p:nvSpPr>
          <p:cNvPr id="19" name="Shape 17"/>
          <p:cNvSpPr/>
          <p:nvPr/>
        </p:nvSpPr>
        <p:spPr>
          <a:xfrm>
            <a:off x="864870" y="2615164"/>
            <a:ext cx="533125" cy="0"/>
          </a:xfrm>
          <a:prstGeom prst="line">
            <a:avLst/>
          </a:prstGeom>
          <a:noFill/>
          <a:ln w="25400">
            <a:solidFill>
              <a:srgbClr val="DBB479"/>
            </a:solidFill>
            <a:prstDash val="solid"/>
            <a:headEnd type="none"/>
            <a:tailEnd type="none"/>
          </a:ln>
        </p:spPr>
      </p:sp>
      <p:sp>
        <p:nvSpPr>
          <p:cNvPr id="28" name="Text 25"/>
          <p:cNvSpPr/>
          <p:nvPr/>
        </p:nvSpPr>
        <p:spPr>
          <a:xfrm>
            <a:off x="8399780" y="1778000"/>
            <a:ext cx="2895600" cy="41973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>
              <a:latin typeface="+mn-lt"/>
              <a:ea typeface="+mn-ea"/>
              <a:cs typeface="+mn-cs"/>
            </a:endParaRPr>
          </a:p>
        </p:txBody>
      </p:sp>
      <p:sp>
        <p:nvSpPr>
          <p:cNvPr id="29" name="Text 26"/>
          <p:cNvSpPr/>
          <p:nvPr/>
        </p:nvSpPr>
        <p:spPr>
          <a:xfrm>
            <a:off x="736600" y="1649730"/>
            <a:ext cx="4249420" cy="42961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1" dirty="0">
                <a:solidFill>
                  <a:srgbClr val="D3BDA6"/>
                </a:solidFill>
                <a:latin typeface="+mn-lt"/>
                <a:ea typeface="+mn-ea"/>
                <a:cs typeface="+mn-cs"/>
              </a:rPr>
              <a:t>平台覆盖</a:t>
            </a:r>
            <a:endParaRPr lang="en-US" sz="1600" dirty="0">
              <a:latin typeface="+mn-lt"/>
              <a:ea typeface="+mn-ea"/>
              <a:cs typeface="+mn-cs"/>
            </a:endParaRPr>
          </a:p>
        </p:txBody>
      </p:sp>
      <p:sp>
        <p:nvSpPr>
          <p:cNvPr id="30" name="Text 27"/>
          <p:cNvSpPr/>
          <p:nvPr/>
        </p:nvSpPr>
        <p:spPr>
          <a:xfrm>
            <a:off x="736600" y="2667635"/>
            <a:ext cx="4282440" cy="85725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2C3741"/>
                </a:solidFill>
                <a:latin typeface="+mn-lt"/>
                <a:ea typeface="+mn-ea"/>
                <a:cs typeface="+mn-cs"/>
              </a:rPr>
              <a:t>从Steam、微博、小红书、Bilibili四大平台抓取与《星露谷物语》相关的评论数据，确保覆盖不同用户群体。</a:t>
            </a:r>
            <a:endParaRPr lang="en-US" sz="1600" dirty="0">
              <a:latin typeface="+mn-lt"/>
              <a:ea typeface="+mn-ea"/>
              <a:cs typeface="+mn-cs"/>
            </a:endParaRPr>
          </a:p>
        </p:txBody>
      </p:sp>
      <p:pic>
        <p:nvPicPr>
          <p:cNvPr id="35" name="图片 34" descr="post_object_image_319908413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24181" y="712184"/>
            <a:ext cx="6373459" cy="5668639"/>
          </a:xfrm>
          <a:prstGeom prst="rect">
            <a:avLst/>
          </a:prstGeom>
        </p:spPr>
      </p:pic>
      <p:pic>
        <p:nvPicPr>
          <p:cNvPr id="36" name="图片 35" descr="post_object_image_100714769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568" y="3806977"/>
            <a:ext cx="3935894" cy="2374748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 descr="post_object_image_99446080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670832"/>
            <a:ext cx="12192000" cy="6082393"/>
          </a:xfrm>
          <a:prstGeom prst="rect">
            <a:avLst/>
          </a:prstGeom>
        </p:spPr>
      </p:pic>
      <p:sp>
        <p:nvSpPr>
          <p:cNvPr id="4" name="文本框 3"/>
          <p:cNvSpPr txBox="1"/>
          <p:nvPr userDrawn="1"/>
        </p:nvSpPr>
        <p:spPr>
          <a:xfrm>
            <a:off x="161925" y="114300"/>
            <a:ext cx="1607820" cy="521970"/>
          </a:xfrm>
          <a:prstGeom prst="rect">
            <a:avLst/>
          </a:prstGeom>
        </p:spPr>
        <p:txBody>
          <a:bodyPr wrap="none" rtlCol="0">
            <a:spAutoFit/>
          </a:bodyPr>
          <a:p>
            <a:r>
              <a:rPr lang="zh-CN" altLang="en-US" sz="2800" b="1"/>
              <a:t>数据收集</a:t>
            </a:r>
            <a:endParaRPr lang="zh-CN" altLang="en-US" sz="2800" b="1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 rot="8100000" flipH="1" flipV="1">
            <a:off x="457835" y="315595"/>
            <a:ext cx="525780" cy="525780"/>
          </a:xfrm>
          <a:prstGeom prst="ellipse">
            <a:avLst/>
          </a:prstGeom>
          <a:gradFill flip="none" rotWithShape="1">
            <a:gsLst>
              <a:gs pos="0">
                <a:srgbClr val="D3BDA6">
                  <a:alpha val="0"/>
                </a:srgbClr>
              </a:gs>
              <a:gs pos="100000">
                <a:srgbClr val="B48E67">
                  <a:alpha val="67000"/>
                </a:srgbClr>
              </a:gs>
            </a:gsLst>
            <a:lin ang="16200000" scaled="1"/>
          </a:gradFill>
        </p:spPr>
      </p:sp>
      <p:sp>
        <p:nvSpPr>
          <p:cNvPr id="3" name="Text 1"/>
          <p:cNvSpPr/>
          <p:nvPr/>
        </p:nvSpPr>
        <p:spPr>
          <a:xfrm rot="8100000">
            <a:off x="457835" y="315595"/>
            <a:ext cx="525780" cy="52578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>
              <a:latin typeface="+mn-lt"/>
              <a:ea typeface="+mn-ea"/>
              <a:cs typeface="+mn-cs"/>
            </a:endParaRPr>
          </a:p>
        </p:txBody>
      </p:sp>
      <p:sp>
        <p:nvSpPr>
          <p:cNvPr id="4" name="Shape 2"/>
          <p:cNvSpPr/>
          <p:nvPr/>
        </p:nvSpPr>
        <p:spPr>
          <a:xfrm>
            <a:off x="11456035" y="592138"/>
            <a:ext cx="351155" cy="43815"/>
          </a:xfrm>
          <a:prstGeom prst="roundRect">
            <a:avLst>
              <a:gd name="adj" fmla="val 50000"/>
            </a:avLst>
          </a:prstGeom>
          <a:solidFill>
            <a:srgbClr val="D3BDA6"/>
          </a:solidFill>
        </p:spPr>
      </p:sp>
      <p:sp>
        <p:nvSpPr>
          <p:cNvPr id="5" name="Text 3"/>
          <p:cNvSpPr/>
          <p:nvPr/>
        </p:nvSpPr>
        <p:spPr>
          <a:xfrm>
            <a:off x="11456035" y="592138"/>
            <a:ext cx="351155" cy="4381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>
              <a:latin typeface="+mn-lt"/>
              <a:ea typeface="+mn-ea"/>
              <a:cs typeface="+mn-cs"/>
            </a:endParaRPr>
          </a:p>
        </p:txBody>
      </p:sp>
      <p:sp>
        <p:nvSpPr>
          <p:cNvPr id="6" name="Shape 4"/>
          <p:cNvSpPr/>
          <p:nvPr/>
        </p:nvSpPr>
        <p:spPr>
          <a:xfrm>
            <a:off x="11456035" y="712153"/>
            <a:ext cx="351155" cy="43815"/>
          </a:xfrm>
          <a:prstGeom prst="roundRect">
            <a:avLst>
              <a:gd name="adj" fmla="val 50000"/>
            </a:avLst>
          </a:prstGeom>
          <a:solidFill>
            <a:srgbClr val="D3BDA6"/>
          </a:solidFill>
        </p:spPr>
      </p:sp>
      <p:sp>
        <p:nvSpPr>
          <p:cNvPr id="7" name="Text 5"/>
          <p:cNvSpPr/>
          <p:nvPr/>
        </p:nvSpPr>
        <p:spPr>
          <a:xfrm>
            <a:off x="11456035" y="712153"/>
            <a:ext cx="351155" cy="4381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>
              <a:latin typeface="+mn-lt"/>
              <a:ea typeface="+mn-ea"/>
              <a:cs typeface="+mn-cs"/>
            </a:endParaRPr>
          </a:p>
        </p:txBody>
      </p:sp>
      <p:sp>
        <p:nvSpPr>
          <p:cNvPr id="8" name="Shape 6"/>
          <p:cNvSpPr/>
          <p:nvPr/>
        </p:nvSpPr>
        <p:spPr>
          <a:xfrm>
            <a:off x="11456035" y="832168"/>
            <a:ext cx="351155" cy="43815"/>
          </a:xfrm>
          <a:prstGeom prst="roundRect">
            <a:avLst>
              <a:gd name="adj" fmla="val 50000"/>
            </a:avLst>
          </a:prstGeom>
          <a:solidFill>
            <a:srgbClr val="D3BDA6"/>
          </a:solidFill>
        </p:spPr>
      </p:sp>
      <p:sp>
        <p:nvSpPr>
          <p:cNvPr id="9" name="Text 7"/>
          <p:cNvSpPr/>
          <p:nvPr/>
        </p:nvSpPr>
        <p:spPr>
          <a:xfrm>
            <a:off x="11456035" y="832168"/>
            <a:ext cx="351155" cy="4381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>
              <a:latin typeface="+mn-lt"/>
              <a:ea typeface="+mn-ea"/>
              <a:cs typeface="+mn-cs"/>
            </a:endParaRPr>
          </a:p>
        </p:txBody>
      </p:sp>
      <p:sp>
        <p:nvSpPr>
          <p:cNvPr id="10" name="Shape 8"/>
          <p:cNvSpPr/>
          <p:nvPr/>
        </p:nvSpPr>
        <p:spPr>
          <a:xfrm>
            <a:off x="11456035" y="592138"/>
            <a:ext cx="351155" cy="43815"/>
          </a:xfrm>
          <a:prstGeom prst="roundRect">
            <a:avLst>
              <a:gd name="adj" fmla="val 50000"/>
            </a:avLst>
          </a:prstGeom>
          <a:solidFill>
            <a:srgbClr val="D3BDA6"/>
          </a:solidFill>
        </p:spPr>
      </p:sp>
      <p:sp>
        <p:nvSpPr>
          <p:cNvPr id="11" name="Text 9"/>
          <p:cNvSpPr/>
          <p:nvPr/>
        </p:nvSpPr>
        <p:spPr>
          <a:xfrm>
            <a:off x="11456035" y="592138"/>
            <a:ext cx="351155" cy="4381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>
              <a:latin typeface="+mn-lt"/>
              <a:ea typeface="+mn-ea"/>
              <a:cs typeface="+mn-cs"/>
            </a:endParaRPr>
          </a:p>
        </p:txBody>
      </p:sp>
      <p:sp>
        <p:nvSpPr>
          <p:cNvPr id="12" name="Shape 10"/>
          <p:cNvSpPr/>
          <p:nvPr/>
        </p:nvSpPr>
        <p:spPr>
          <a:xfrm>
            <a:off x="11456035" y="712153"/>
            <a:ext cx="351155" cy="43815"/>
          </a:xfrm>
          <a:prstGeom prst="roundRect">
            <a:avLst>
              <a:gd name="adj" fmla="val 50000"/>
            </a:avLst>
          </a:prstGeom>
          <a:solidFill>
            <a:srgbClr val="D3BDA6"/>
          </a:solidFill>
        </p:spPr>
      </p:sp>
      <p:sp>
        <p:nvSpPr>
          <p:cNvPr id="13" name="Text 11"/>
          <p:cNvSpPr/>
          <p:nvPr/>
        </p:nvSpPr>
        <p:spPr>
          <a:xfrm>
            <a:off x="11456035" y="712153"/>
            <a:ext cx="351155" cy="4381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>
              <a:latin typeface="+mn-lt"/>
              <a:ea typeface="+mn-ea"/>
              <a:cs typeface="+mn-cs"/>
            </a:endParaRPr>
          </a:p>
        </p:txBody>
      </p:sp>
      <p:sp>
        <p:nvSpPr>
          <p:cNvPr id="14" name="Shape 12"/>
          <p:cNvSpPr/>
          <p:nvPr/>
        </p:nvSpPr>
        <p:spPr>
          <a:xfrm>
            <a:off x="11456035" y="832168"/>
            <a:ext cx="351155" cy="43815"/>
          </a:xfrm>
          <a:prstGeom prst="roundRect">
            <a:avLst>
              <a:gd name="adj" fmla="val 50000"/>
            </a:avLst>
          </a:prstGeom>
          <a:solidFill>
            <a:srgbClr val="D3BDA6"/>
          </a:solidFill>
        </p:spPr>
      </p:sp>
      <p:sp>
        <p:nvSpPr>
          <p:cNvPr id="15" name="Text 13"/>
          <p:cNvSpPr/>
          <p:nvPr/>
        </p:nvSpPr>
        <p:spPr>
          <a:xfrm>
            <a:off x="11456035" y="832168"/>
            <a:ext cx="351155" cy="4381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>
              <a:latin typeface="+mn-lt"/>
              <a:ea typeface="+mn-ea"/>
              <a:cs typeface="+mn-cs"/>
            </a:endParaRPr>
          </a:p>
        </p:txBody>
      </p:sp>
      <p:sp>
        <p:nvSpPr>
          <p:cNvPr id="16" name="Text 14"/>
          <p:cNvSpPr/>
          <p:nvPr/>
        </p:nvSpPr>
        <p:spPr>
          <a:xfrm>
            <a:off x="667385" y="524510"/>
            <a:ext cx="6272530" cy="5835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rgbClr val="2B2F36"/>
                </a:solidFill>
                <a:latin typeface="+mn-lt"/>
                <a:ea typeface="+mn-ea"/>
                <a:cs typeface="+mn-cs"/>
              </a:rPr>
              <a:t>数据预处理</a:t>
            </a:r>
            <a:endParaRPr lang="en-US">
              <a:latin typeface="+mn-lt"/>
              <a:ea typeface="+mn-ea"/>
              <a:cs typeface="+mn-cs"/>
            </a:endParaRPr>
          </a:p>
        </p:txBody>
      </p:sp>
      <p:sp>
        <p:nvSpPr>
          <p:cNvPr id="17" name="Shape 15"/>
          <p:cNvSpPr/>
          <p:nvPr/>
        </p:nvSpPr>
        <p:spPr>
          <a:xfrm>
            <a:off x="-16510" y="6572885"/>
            <a:ext cx="12221210" cy="285115"/>
          </a:xfrm>
          <a:prstGeom prst="rect">
            <a:avLst/>
          </a:prstGeom>
          <a:gradFill flip="none" rotWithShape="1">
            <a:gsLst>
              <a:gs pos="0">
                <a:srgbClr val="D3BDA6"/>
              </a:gs>
              <a:gs pos="100000">
                <a:srgbClr val="BFA492"/>
              </a:gs>
            </a:gsLst>
            <a:lin ang="2700000" scaled="1"/>
          </a:gradFill>
        </p:spPr>
      </p:sp>
      <p:sp>
        <p:nvSpPr>
          <p:cNvPr id="18" name="Text 16"/>
          <p:cNvSpPr/>
          <p:nvPr/>
        </p:nvSpPr>
        <p:spPr>
          <a:xfrm>
            <a:off x="-16510" y="6572885"/>
            <a:ext cx="12221210" cy="28511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>
              <a:latin typeface="+mn-lt"/>
              <a:ea typeface="+mn-ea"/>
              <a:cs typeface="+mn-cs"/>
            </a:endParaRPr>
          </a:p>
        </p:txBody>
      </p:sp>
      <p:sp>
        <p:nvSpPr>
          <p:cNvPr id="19" name="Shape 17"/>
          <p:cNvSpPr/>
          <p:nvPr/>
        </p:nvSpPr>
        <p:spPr>
          <a:xfrm>
            <a:off x="829945" y="1796415"/>
            <a:ext cx="4509135" cy="4420870"/>
          </a:xfrm>
          <a:prstGeom prst="roundRect">
            <a:avLst>
              <a:gd name="adj" fmla="val 6829"/>
            </a:avLst>
          </a:prstGeom>
          <a:solidFill>
            <a:srgbClr val="D3BDA6"/>
          </a:solidFill>
        </p:spPr>
      </p:sp>
      <p:sp>
        <p:nvSpPr>
          <p:cNvPr id="20" name="Text 18"/>
          <p:cNvSpPr/>
          <p:nvPr/>
        </p:nvSpPr>
        <p:spPr>
          <a:xfrm>
            <a:off x="829945" y="1796415"/>
            <a:ext cx="4509135" cy="442087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>
              <a:latin typeface="+mn-lt"/>
              <a:ea typeface="+mn-ea"/>
              <a:cs typeface="+mn-cs"/>
            </a:endParaRPr>
          </a:p>
        </p:txBody>
      </p:sp>
      <p:pic>
        <p:nvPicPr>
          <p:cNvPr id="21" name="Image 0" descr="https://kimi-img.moonshot.cn/pub/slides/slides_tmpl/image/25-09-04-16:31:09-d2sksje1bb2p4onbqi9g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38905" y="1920875"/>
            <a:ext cx="1304290" cy="1036320"/>
          </a:xfrm>
          <a:prstGeom prst="rect">
            <a:avLst/>
          </a:prstGeom>
        </p:spPr>
      </p:pic>
      <p:sp>
        <p:nvSpPr>
          <p:cNvPr id="22" name="Shape 19"/>
          <p:cNvSpPr/>
          <p:nvPr/>
        </p:nvSpPr>
        <p:spPr>
          <a:xfrm>
            <a:off x="1014095" y="2801620"/>
            <a:ext cx="4140835" cy="3225800"/>
          </a:xfrm>
          <a:prstGeom prst="roundRect">
            <a:avLst>
              <a:gd name="adj" fmla="val 6829"/>
            </a:avLst>
          </a:prstGeom>
          <a:solidFill>
            <a:srgbClr val="FFFFFF"/>
          </a:solidFill>
        </p:spPr>
      </p:sp>
      <p:pic>
        <p:nvPicPr>
          <p:cNvPr id="26" name="Image 1" descr="https://kimi-img.moonshot.cn/pub/slides/slides_tmpl/image/25-09-04-16:31:09-d2sksje1bb2p4onbqia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4795" y="1920875"/>
            <a:ext cx="1304290" cy="1036320"/>
          </a:xfrm>
          <a:prstGeom prst="rect">
            <a:avLst/>
          </a:prstGeom>
        </p:spPr>
      </p:pic>
      <p:sp>
        <p:nvSpPr>
          <p:cNvPr id="29" name="Text 25"/>
          <p:cNvSpPr/>
          <p:nvPr/>
        </p:nvSpPr>
        <p:spPr>
          <a:xfrm>
            <a:off x="1195705" y="1984375"/>
            <a:ext cx="2902585" cy="36830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文本归一化</a:t>
            </a:r>
            <a:endParaRPr lang="en-US" sz="1600" dirty="0">
              <a:latin typeface="+mn-lt"/>
              <a:ea typeface="+mn-ea"/>
              <a:cs typeface="+mn-cs"/>
            </a:endParaRPr>
          </a:p>
        </p:txBody>
      </p:sp>
      <p:sp>
        <p:nvSpPr>
          <p:cNvPr id="30" name="Text 26"/>
          <p:cNvSpPr/>
          <p:nvPr/>
        </p:nvSpPr>
        <p:spPr>
          <a:xfrm>
            <a:off x="1195705" y="2924175"/>
            <a:ext cx="3778250" cy="188976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80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针对游戏中的繁简混写、英文大小写和像素术语等问题，进行繁简转换、大小写统一和术语映射，确保文本的一致性。</a:t>
            </a:r>
            <a:endParaRPr lang="en-US" sz="1800" dirty="0">
              <a:solidFill>
                <a:srgbClr val="000000"/>
              </a:solidFill>
              <a:latin typeface="+mn-lt"/>
              <a:ea typeface="+mn-ea"/>
              <a:cs typeface="+mn-cs"/>
            </a:endParaRPr>
          </a:p>
          <a:p>
            <a:pPr>
              <a:lnSpc>
                <a:spcPct val="130000"/>
              </a:lnSpc>
            </a:pPr>
            <a:r>
              <a:rPr lang="zh-CN" altLang="en-US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筛选掉不需要和无关的词组。</a:t>
            </a:r>
            <a:endParaRPr lang="en-US" sz="1600" dirty="0">
              <a:latin typeface="+mn-lt"/>
              <a:ea typeface="+mn-ea"/>
              <a:cs typeface="+mn-cs"/>
            </a:endParaRPr>
          </a:p>
        </p:txBody>
      </p:sp>
      <p:pic>
        <p:nvPicPr>
          <p:cNvPr id="33" name="图片 32" descr="post_object_image_13978626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0240" y="2439067"/>
            <a:ext cx="6076950" cy="3461138"/>
          </a:xfrm>
          <a:prstGeom prst="rect">
            <a:avLst/>
          </a:prstGeom>
        </p:spPr>
      </p:pic>
      <p:sp>
        <p:nvSpPr>
          <p:cNvPr id="35" name="矩形 34"/>
          <p:cNvSpPr/>
          <p:nvPr userDrawn="1"/>
        </p:nvSpPr>
        <p:spPr>
          <a:xfrm>
            <a:off x="9925050" y="2781300"/>
            <a:ext cx="704850" cy="276225"/>
          </a:xfrm>
          <a:prstGeom prst="rect">
            <a:avLst/>
          </a:prstGeom>
          <a:noFill/>
          <a:ln>
            <a:solidFill>
              <a:srgbClr val="C00000">
                <a:alpha val="100000"/>
              </a:srgb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>
            <a:noAutofit/>
          </a:bodyPr>
          <a:p>
            <a:pPr algn="ctr"/>
            <a:endParaRPr lang="zh-CN" altLang="en-US">
              <a:solidFill>
                <a:srgbClr val="000000"/>
              </a:solidFill>
            </a:endParaRPr>
          </a:p>
        </p:txBody>
      </p:sp>
      <p:cxnSp>
        <p:nvCxnSpPr>
          <p:cNvPr id="36" name="直接箭头连接符 35"/>
          <p:cNvCxnSpPr/>
          <p:nvPr userDrawn="1"/>
        </p:nvCxnSpPr>
        <p:spPr>
          <a:xfrm flipH="1" flipV="1">
            <a:off x="9925050" y="2372963"/>
            <a:ext cx="151765" cy="428625"/>
          </a:xfrm>
          <a:prstGeom prst="straightConnector1">
            <a:avLst/>
          </a:prstGeom>
          <a:ln w="15875">
            <a:solidFill>
              <a:srgbClr val="C00000">
                <a:alpha val="100000"/>
              </a:srgbClr>
            </a:solidFill>
            <a:tailEnd type="triangl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7" name="文本框 36"/>
          <p:cNvSpPr txBox="1"/>
          <p:nvPr userDrawn="1"/>
        </p:nvSpPr>
        <p:spPr>
          <a:xfrm>
            <a:off x="9075420" y="2160937"/>
            <a:ext cx="1554480" cy="275590"/>
          </a:xfrm>
          <a:prstGeom prst="rect">
            <a:avLst/>
          </a:prstGeom>
        </p:spPr>
        <p:txBody>
          <a:bodyPr wrap="none" rtlCol="0">
            <a:spAutoFit/>
          </a:bodyPr>
          <a:p>
            <a:r>
              <a:rPr lang="zh-CN" altLang="en-US" sz="1200">
                <a:solidFill>
                  <a:srgbClr val="C00000"/>
                </a:solidFill>
              </a:rPr>
              <a:t>去除不需要的关键词</a:t>
            </a:r>
            <a:endParaRPr lang="zh-CN" altLang="en-US" sz="1200">
              <a:solidFill>
                <a:srgbClr val="C00000"/>
              </a:solidFill>
            </a:endParaRPr>
          </a:p>
        </p:txBody>
      </p:sp>
    </p:spTree>
  </p:cSld>
  <p:clrMapOvr>
    <a:masterClrMapping/>
  </p:clrMapOvr>
  <p:transition>
    <p:fade/>
  </p:transition>
</p:sld>
</file>

<file path=ppt/tags/tag1.xml><?xml version="1.0" encoding="utf-8"?>
<p:tagLst xmlns:p="http://schemas.openxmlformats.org/presentationml/2006/main">
  <p:tag name="KSO_WM_DIAGRAM_VIRTUALLY_FRAME" val="{&quot;height&quot;:281.3,&quot;left&quot;:0,&quot;top&quot;:127.2,&quot;width&quot;:960}"/>
</p:tagLst>
</file>

<file path=ppt/tags/tag10.xml><?xml version="1.0" encoding="utf-8"?>
<p:tagLst xmlns:p="http://schemas.openxmlformats.org/presentationml/2006/main">
  <p:tag name="KSO_WM_DIAGRAM_VIRTUALLY_FRAME" val="{&quot;height&quot;:270.1,&quot;left&quot;:80.3,&quot;top&quot;:269.95,&quot;width&quot;:800.1}"/>
</p:tagLst>
</file>

<file path=ppt/tags/tag11.xml><?xml version="1.0" encoding="utf-8"?>
<p:tagLst xmlns:p="http://schemas.openxmlformats.org/presentationml/2006/main">
  <p:tag name="KSO_WM_DIAGRAM_VIRTUALLY_FRAME" val="{&quot;height&quot;:270.1,&quot;left&quot;:80.3,&quot;top&quot;:269.95,&quot;width&quot;:800.1}"/>
</p:tagLst>
</file>

<file path=ppt/tags/tag12.xml><?xml version="1.0" encoding="utf-8"?>
<p:tagLst xmlns:p="http://schemas.openxmlformats.org/presentationml/2006/main">
  <p:tag name="KSO_WM_DIAGRAM_VIRTUALLY_FRAME" val="{&quot;height&quot;:270.1,&quot;left&quot;:80.3,&quot;top&quot;:269.95,&quot;width&quot;:800.1}"/>
</p:tagLst>
</file>

<file path=ppt/tags/tag13.xml><?xml version="1.0" encoding="utf-8"?>
<p:tagLst xmlns:p="http://schemas.openxmlformats.org/presentationml/2006/main">
  <p:tag name="KSO_WM_DIAGRAM_VIRTUALLY_FRAME" val="{&quot;height&quot;:270.1,&quot;left&quot;:80.3,&quot;top&quot;:269.95,&quot;width&quot;:800.1}"/>
</p:tagLst>
</file>

<file path=ppt/tags/tag14.xml><?xml version="1.0" encoding="utf-8"?>
<p:tagLst xmlns:p="http://schemas.openxmlformats.org/presentationml/2006/main">
  <p:tag name="KSO_WM_DIAGRAM_VIRTUALLY_FRAME" val="{&quot;height&quot;:270.1,&quot;left&quot;:80.3,&quot;top&quot;:269.95,&quot;width&quot;:800.1}"/>
</p:tagLst>
</file>

<file path=ppt/tags/tag15.xml><?xml version="1.0" encoding="utf-8"?>
<p:tagLst xmlns:p="http://schemas.openxmlformats.org/presentationml/2006/main">
  <p:tag name="KSO_WM_DIAGRAM_VIRTUALLY_FRAME" val="{&quot;height&quot;:270.1,&quot;left&quot;:80.3,&quot;top&quot;:269.95,&quot;width&quot;:800.1}"/>
</p:tagLst>
</file>

<file path=ppt/tags/tag16.xml><?xml version="1.0" encoding="utf-8"?>
<p:tagLst xmlns:p="http://schemas.openxmlformats.org/presentationml/2006/main">
  <p:tag name="KSO_WM_DIAGRAM_VIRTUALLY_FRAME" val="{&quot;height&quot;:270.1,&quot;left&quot;:80.3,&quot;top&quot;:269.95,&quot;width&quot;:800.1}"/>
</p:tagLst>
</file>

<file path=ppt/tags/tag17.xml><?xml version="1.0" encoding="utf-8"?>
<p:tagLst xmlns:p="http://schemas.openxmlformats.org/presentationml/2006/main">
  <p:tag name="KSO_WM_DIAGRAM_VIRTUALLY_FRAME" val="{&quot;height&quot;:270.1,&quot;left&quot;:80.3,&quot;top&quot;:269.95,&quot;width&quot;:800.1}"/>
</p:tagLst>
</file>

<file path=ppt/tags/tag2.xml><?xml version="1.0" encoding="utf-8"?>
<p:tagLst xmlns:p="http://schemas.openxmlformats.org/presentationml/2006/main">
  <p:tag name="KSO_WM_DIAGRAM_VIRTUALLY_FRAME" val="{&quot;height&quot;:281.3,&quot;left&quot;:0,&quot;top&quot;:127.2,&quot;width&quot;:960}"/>
</p:tagLst>
</file>

<file path=ppt/tags/tag3.xml><?xml version="1.0" encoding="utf-8"?>
<p:tagLst xmlns:p="http://schemas.openxmlformats.org/presentationml/2006/main">
  <p:tag name="KSO_WM_DIAGRAM_VIRTUALLY_FRAME" val="{&quot;height&quot;:281.3,&quot;left&quot;:0,&quot;top&quot;:127.2,&quot;width&quot;:960}"/>
</p:tagLst>
</file>

<file path=ppt/tags/tag4.xml><?xml version="1.0" encoding="utf-8"?>
<p:tagLst xmlns:p="http://schemas.openxmlformats.org/presentationml/2006/main">
  <p:tag name="KSO_WM_DIAGRAM_VIRTUALLY_FRAME" val="{&quot;height&quot;:281.3,&quot;left&quot;:0,&quot;top&quot;:127.2,&quot;width&quot;:960}"/>
</p:tagLst>
</file>

<file path=ppt/tags/tag5.xml><?xml version="1.0" encoding="utf-8"?>
<p:tagLst xmlns:p="http://schemas.openxmlformats.org/presentationml/2006/main">
  <p:tag name="KSO_WM_DIAGRAM_VIRTUALLY_FRAME" val="{&quot;height&quot;:281.3,&quot;left&quot;:0,&quot;top&quot;:127.2,&quot;width&quot;:960}"/>
</p:tagLst>
</file>

<file path=ppt/tags/tag6.xml><?xml version="1.0" encoding="utf-8"?>
<p:tagLst xmlns:p="http://schemas.openxmlformats.org/presentationml/2006/main">
  <p:tag name="KSO_WM_DIAGRAM_VIRTUALLY_FRAME" val="{&quot;height&quot;:270.1,&quot;left&quot;:80.3,&quot;top&quot;:269.95,&quot;width&quot;:800.1}"/>
</p:tagLst>
</file>

<file path=ppt/tags/tag7.xml><?xml version="1.0" encoding="utf-8"?>
<p:tagLst xmlns:p="http://schemas.openxmlformats.org/presentationml/2006/main">
  <p:tag name="KSO_WM_DIAGRAM_VIRTUALLY_FRAME" val="{&quot;height&quot;:270.1,&quot;left&quot;:80.3,&quot;top&quot;:269.95,&quot;width&quot;:800.1}"/>
</p:tagLst>
</file>

<file path=ppt/tags/tag8.xml><?xml version="1.0" encoding="utf-8"?>
<p:tagLst xmlns:p="http://schemas.openxmlformats.org/presentationml/2006/main">
  <p:tag name="KSO_WM_DIAGRAM_VIRTUALLY_FRAME" val="{&quot;height&quot;:270.1,&quot;left&quot;:80.3,&quot;top&quot;:269.95,&quot;width&quot;:800.1}"/>
</p:tagLst>
</file>

<file path=ppt/tags/tag9.xml><?xml version="1.0" encoding="utf-8"?>
<p:tagLst xmlns:p="http://schemas.openxmlformats.org/presentationml/2006/main">
  <p:tag name="KSO_WM_DIAGRAM_VIRTUALLY_FRAME" val="{&quot;height&quot;:270.1,&quot;left&quot;:80.3,&quot;top&quot;:269.95,&quot;width&quot;:800.1}"/>
</p:tagLst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000000"/>
      </a:dk2>
      <a:lt2>
        <a:srgbClr val="00007D"/>
      </a:lt2>
      <a:accent1>
        <a:srgbClr val="D3BDA6"/>
      </a:accent1>
      <a:accent2>
        <a:srgbClr val="DBB479"/>
      </a:accent2>
      <a:accent3>
        <a:srgbClr val="AB8A7D"/>
      </a:accent3>
      <a:accent4>
        <a:srgbClr val="2C3741"/>
      </a:accent4>
      <a:accent5>
        <a:srgbClr val="2C3741"/>
      </a:accent5>
      <a:accent6>
        <a:srgbClr val="DBB479"/>
      </a:accent6>
      <a:hlink>
        <a:srgbClr val="0563C1"/>
      </a:hlink>
      <a:folHlink>
        <a:srgbClr val="954F72"/>
      </a:folHlink>
    </a:clrScheme>
    <a:fontScheme name="经典宋体">
      <a:majorFont>
        <a:latin typeface="宋体"/>
        <a:ea typeface="宋体"/>
        <a:cs typeface=""/>
      </a:majorFont>
      <a:minorFont>
        <a:latin typeface="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000000"/>
      </a:dk2>
      <a:lt2>
        <a:srgbClr val="00007D"/>
      </a:lt2>
      <a:accent1>
        <a:srgbClr val="D3BDA6"/>
      </a:accent1>
      <a:accent2>
        <a:srgbClr val="DBB479"/>
      </a:accent2>
      <a:accent3>
        <a:srgbClr val="AB8A7D"/>
      </a:accent3>
      <a:accent4>
        <a:srgbClr val="2C3741"/>
      </a:accent4>
      <a:accent5>
        <a:srgbClr val="2C3741"/>
      </a:accent5>
      <a:accent6>
        <a:srgbClr val="DBB479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4351</Words>
  <Application>WPS 演示</Application>
  <PresentationFormat>On-screen Show (16:9)</PresentationFormat>
  <Paragraphs>333</Paragraphs>
  <Slides>31</Slides>
  <Notes>23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40" baseType="lpstr">
      <vt:lpstr>Arial</vt:lpstr>
      <vt:lpstr>宋体</vt:lpstr>
      <vt:lpstr>Wingdings</vt:lpstr>
      <vt:lpstr>微软雅黑</vt:lpstr>
      <vt:lpstr>Arial Unicode MS</vt:lpstr>
      <vt:lpstr>Calibri</vt:lpstr>
      <vt:lpstr>等线</vt:lpstr>
      <vt:lpstr>MiSans</vt:lpstr>
      <vt:lpstr>Custom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Moonshot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像素田园的情感密码</dc:title>
  <dc:creator>Kimi</dc:creator>
  <dc:subject>像素田园的情感密码</dc:subject>
  <cp:lastModifiedBy>wuil</cp:lastModifiedBy>
  <cp:revision>8</cp:revision>
  <dcterms:created xsi:type="dcterms:W3CDTF">2025-12-16T05:16:00Z</dcterms:created>
  <dcterms:modified xsi:type="dcterms:W3CDTF">2025-12-16T09:03:39Z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IGC">
    <vt:lpwstr>{"Label":"像素田园的情感密码","ContentProducer":"001191110108MACG2KBH8F10000","ProduceID":"d4vr5s9kotd00jot4250","ReservedCode1":"","ContentPropagator":"001191110108MACG2KBH8F20000","PropagateID":"d4vr5s9kotd00jot4250","ReservedCode2":""}</vt:lpwstr>
  </property>
  <property fmtid="{D5CDD505-2E9C-101B-9397-08002B2CF9AE}" pid="3" name="ICV">
    <vt:lpwstr>C83F291C8BB7475DABC06C973085D56E_13</vt:lpwstr>
  </property>
  <property fmtid="{D5CDD505-2E9C-101B-9397-08002B2CF9AE}" pid="4" name="KSOProductBuildVer">
    <vt:lpwstr>2052-12.1.0.24034</vt:lpwstr>
  </property>
</Properties>
</file>